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5"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lvl1pPr>
    <a:lvl2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lvl2pPr>
    <a:lvl3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lvl3pPr>
    <a:lvl4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lvl4pPr>
    <a:lvl5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lvl5pPr>
    <a:lvl6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lvl6pPr>
    <a:lvl7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lvl7pPr>
    <a:lvl8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lvl8pPr>
    <a:lvl9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80808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80808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EE4E2"/>
          </a:solidFill>
        </a:fill>
      </a:tcStyle>
    </a:wholeTbl>
    <a:band2H>
      <a:tcTxStyle/>
      <a:tcStyle>
        <a:tcBdr/>
        <a:fill>
          <a:solidFill>
            <a:srgbClr val="F7F2F1"/>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80808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E6"/>
          </a:solidFill>
        </a:fill>
      </a:tcStyle>
    </a:wholeTbl>
    <a:band2H>
      <a:tcTxStyle/>
      <a:tcStyle>
        <a:tcBdr/>
        <a:fill>
          <a:solidFill>
            <a:srgbClr val="E7E7F3"/>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80808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808080"/>
      </a:tcTxStyle>
      <a:tcStyle>
        <a:tcBdr>
          <a:left>
            <a:ln w="12700" cap="flat">
              <a:noFill/>
              <a:miter lim="400000"/>
            </a:ln>
          </a:left>
          <a:right>
            <a:ln w="12700" cap="flat">
              <a:noFill/>
              <a:miter lim="400000"/>
            </a:ln>
          </a:right>
          <a:top>
            <a:ln w="50800" cap="flat">
              <a:solidFill>
                <a:srgbClr val="808080"/>
              </a:solidFill>
              <a:prstDash val="solid"/>
              <a:round/>
            </a:ln>
          </a:top>
          <a:bottom>
            <a:ln w="25400" cap="flat">
              <a:solidFill>
                <a:srgbClr val="80808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808080"/>
              </a:solidFill>
              <a:prstDash val="solid"/>
              <a:round/>
            </a:ln>
          </a:top>
          <a:bottom>
            <a:ln w="25400" cap="flat">
              <a:solidFill>
                <a:srgbClr val="80808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80808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D7D7"/>
          </a:solidFill>
        </a:fill>
      </a:tcStyle>
    </a:wholeTbl>
    <a:band2H>
      <a:tcTxStyle/>
      <a:tcStyle>
        <a:tcBdr/>
        <a:fill>
          <a:solidFill>
            <a:srgbClr val="ECECEC"/>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80808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80808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808080"/>
          </a:solidFill>
        </a:fill>
      </a:tcStyle>
    </a:firstRow>
  </a:tblStyle>
  <a:tblStyle styleId="{2708684C-4D16-4618-839F-0558EEFCDFE6}" styleName="">
    <a:tblBg/>
    <a:wholeTbl>
      <a:tcTxStyle b="off"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35"/>
    <p:restoredTop sz="94570"/>
  </p:normalViewPr>
  <p:slideViewPr>
    <p:cSldViewPr snapToGrid="0" snapToObjects="1">
      <p:cViewPr>
        <p:scale>
          <a:sx n="49" d="100"/>
          <a:sy n="49" d="100"/>
        </p:scale>
        <p:origin x="-228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1143000" y="685800"/>
            <a:ext cx="4572000" cy="3429000"/>
          </a:xfrm>
          <a:prstGeom prst="rect">
            <a:avLst/>
          </a:prstGeom>
        </p:spPr>
        <p:txBody>
          <a:bodyPr/>
          <a:lstStyle/>
          <a:p>
            <a:endParaRPr/>
          </a:p>
        </p:txBody>
      </p:sp>
      <p:sp>
        <p:nvSpPr>
          <p:cNvPr id="103" name="Shape 10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8574382"/>
      </p:ext>
    </p:extLst>
  </p:cSld>
  <p:clrMap bg1="lt1" tx1="dk1" bg2="lt2" tx2="dk2" accent1="accent1" accent2="accent2" accent3="accent3" accent4="accent4" accent5="accent5" accent6="accent6" hlink="hlink" folHlink="folHlink"/>
  <p:notesStyle>
    <a:lvl1pPr defTabSz="457170" latinLnBrk="0">
      <a:lnSpc>
        <a:spcPct val="117999"/>
      </a:lnSpc>
      <a:defRPr sz="2100">
        <a:latin typeface="+mn-lt"/>
        <a:ea typeface="+mn-ea"/>
        <a:cs typeface="+mn-cs"/>
        <a:sym typeface="Helvetica Neue"/>
      </a:defRPr>
    </a:lvl1pPr>
    <a:lvl2pPr indent="228600" defTabSz="457170" latinLnBrk="0">
      <a:lnSpc>
        <a:spcPct val="117999"/>
      </a:lnSpc>
      <a:defRPr sz="2100">
        <a:latin typeface="+mn-lt"/>
        <a:ea typeface="+mn-ea"/>
        <a:cs typeface="+mn-cs"/>
        <a:sym typeface="Helvetica Neue"/>
      </a:defRPr>
    </a:lvl2pPr>
    <a:lvl3pPr indent="457200" defTabSz="457170" latinLnBrk="0">
      <a:lnSpc>
        <a:spcPct val="117999"/>
      </a:lnSpc>
      <a:defRPr sz="2100">
        <a:latin typeface="+mn-lt"/>
        <a:ea typeface="+mn-ea"/>
        <a:cs typeface="+mn-cs"/>
        <a:sym typeface="Helvetica Neue"/>
      </a:defRPr>
    </a:lvl3pPr>
    <a:lvl4pPr indent="685800" defTabSz="457170" latinLnBrk="0">
      <a:lnSpc>
        <a:spcPct val="117999"/>
      </a:lnSpc>
      <a:defRPr sz="2100">
        <a:latin typeface="+mn-lt"/>
        <a:ea typeface="+mn-ea"/>
        <a:cs typeface="+mn-cs"/>
        <a:sym typeface="Helvetica Neue"/>
      </a:defRPr>
    </a:lvl4pPr>
    <a:lvl5pPr indent="914400" defTabSz="457170" latinLnBrk="0">
      <a:lnSpc>
        <a:spcPct val="117999"/>
      </a:lnSpc>
      <a:defRPr sz="2100">
        <a:latin typeface="+mn-lt"/>
        <a:ea typeface="+mn-ea"/>
        <a:cs typeface="+mn-cs"/>
        <a:sym typeface="Helvetica Neue"/>
      </a:defRPr>
    </a:lvl5pPr>
    <a:lvl6pPr indent="1143000" defTabSz="457170" latinLnBrk="0">
      <a:lnSpc>
        <a:spcPct val="117999"/>
      </a:lnSpc>
      <a:defRPr sz="2100">
        <a:latin typeface="+mn-lt"/>
        <a:ea typeface="+mn-ea"/>
        <a:cs typeface="+mn-cs"/>
        <a:sym typeface="Helvetica Neue"/>
      </a:defRPr>
    </a:lvl6pPr>
    <a:lvl7pPr indent="1371600" defTabSz="457170" latinLnBrk="0">
      <a:lnSpc>
        <a:spcPct val="117999"/>
      </a:lnSpc>
      <a:defRPr sz="2100">
        <a:latin typeface="+mn-lt"/>
        <a:ea typeface="+mn-ea"/>
        <a:cs typeface="+mn-cs"/>
        <a:sym typeface="Helvetica Neue"/>
      </a:defRPr>
    </a:lvl7pPr>
    <a:lvl8pPr indent="1600200" defTabSz="457170" latinLnBrk="0">
      <a:lnSpc>
        <a:spcPct val="117999"/>
      </a:lnSpc>
      <a:defRPr sz="2100">
        <a:latin typeface="+mn-lt"/>
        <a:ea typeface="+mn-ea"/>
        <a:cs typeface="+mn-cs"/>
        <a:sym typeface="Helvetica Neue"/>
      </a:defRPr>
    </a:lvl8pPr>
    <a:lvl9pPr indent="1828800" defTabSz="457170" latinLnBrk="0">
      <a:lnSpc>
        <a:spcPct val="117999"/>
      </a:lnSpc>
      <a:defRPr sz="21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1" name="Rectangle 8"/>
          <p:cNvSpPr/>
          <p:nvPr/>
        </p:nvSpPr>
        <p:spPr>
          <a:xfrm rot="10800000">
            <a:off x="0" y="0"/>
            <a:ext cx="24384000" cy="928017"/>
          </a:xfrm>
          <a:prstGeom prst="rect">
            <a:avLst/>
          </a:prstGeom>
          <a:gradFill>
            <a:gsLst>
              <a:gs pos="82000">
                <a:srgbClr val="000000">
                  <a:alpha val="0"/>
                </a:srgbClr>
              </a:gs>
              <a:gs pos="100000">
                <a:srgbClr val="000000">
                  <a:alpha val="8000"/>
                </a:srgbClr>
              </a:gs>
            </a:gsLst>
            <a:lin ang="16200000"/>
          </a:gradFill>
          <a:ln w="12700">
            <a:miter lim="400000"/>
          </a:ln>
        </p:spPr>
        <p:txBody>
          <a:bodyPr lIns="45719" rIns="45719"/>
          <a:lstStyle/>
          <a:p>
            <a:pPr algn="l" defTabSz="2176952">
              <a:defRPr>
                <a:solidFill>
                  <a:srgbClr val="FFFFFF"/>
                </a:solidFill>
                <a:latin typeface="Times New Roman"/>
                <a:ea typeface="Times New Roman"/>
                <a:cs typeface="Times New Roman"/>
                <a:sym typeface="Times New Roman"/>
              </a:defRPr>
            </a:pPr>
            <a:endParaRPr/>
          </a:p>
        </p:txBody>
      </p:sp>
      <p:sp>
        <p:nvSpPr>
          <p:cNvPr id="12" name="Title Text"/>
          <p:cNvSpPr txBox="1">
            <a:spLocks noGrp="1"/>
          </p:cNvSpPr>
          <p:nvPr>
            <p:ph type="title"/>
          </p:nvPr>
        </p:nvSpPr>
        <p:spPr>
          <a:xfrm>
            <a:off x="2010660" y="4205323"/>
            <a:ext cx="21539201" cy="2286001"/>
          </a:xfrm>
          <a:prstGeom prst="rect">
            <a:avLst/>
          </a:prstGeom>
        </p:spPr>
        <p:txBody>
          <a:bodyPr/>
          <a:lstStyle>
            <a:lvl1pPr>
              <a:defRPr>
                <a:solidFill>
                  <a:srgbClr val="5A5A5A"/>
                </a:solidFill>
              </a:defRPr>
            </a:lvl1pPr>
          </a:lstStyle>
          <a:p>
            <a:r>
              <a:t>Title Text</a:t>
            </a:r>
          </a:p>
        </p:txBody>
      </p:sp>
      <p:sp>
        <p:nvSpPr>
          <p:cNvPr id="13" name="Rectangle 2"/>
          <p:cNvSpPr txBox="1"/>
          <p:nvPr/>
        </p:nvSpPr>
        <p:spPr>
          <a:xfrm>
            <a:off x="164122" y="146042"/>
            <a:ext cx="24219878" cy="700297"/>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chor="ctr">
            <a:spAutoFit/>
          </a:bodyPr>
          <a:lstStyle>
            <a:lvl1pPr algn="l">
              <a:defRPr sz="3200">
                <a:solidFill>
                  <a:srgbClr val="6D6D6D"/>
                </a:solidFill>
                <a:latin typeface="Helvetica Light"/>
                <a:ea typeface="Helvetica Light"/>
                <a:cs typeface="Helvetica Light"/>
                <a:sym typeface="Helvetica Light"/>
              </a:defRPr>
            </a:lvl1pPr>
          </a:lstStyle>
          <a:p>
            <a:r>
              <a:t>DESIGNING &amp; PROTOTYPING SMART APPLICATIONS – Summer 2018</a:t>
            </a:r>
          </a:p>
        </p:txBody>
      </p:sp>
      <p:sp>
        <p:nvSpPr>
          <p:cNvPr id="14" name="Slide Number"/>
          <p:cNvSpPr txBox="1">
            <a:spLocks noGrp="1"/>
          </p:cNvSpPr>
          <p:nvPr>
            <p:ph type="sldNum" sz="quarter" idx="2"/>
          </p:nvPr>
        </p:nvSpPr>
        <p:spPr>
          <a:xfrm>
            <a:off x="11785600" y="12712700"/>
            <a:ext cx="5689600" cy="736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94" name="Title Text"/>
          <p:cNvSpPr txBox="1">
            <a:spLocks noGrp="1"/>
          </p:cNvSpPr>
          <p:nvPr>
            <p:ph type="title"/>
          </p:nvPr>
        </p:nvSpPr>
        <p:spPr>
          <a:xfrm>
            <a:off x="1828800" y="4260851"/>
            <a:ext cx="20726400" cy="2940051"/>
          </a:xfrm>
          <a:prstGeom prst="rect">
            <a:avLst/>
          </a:prstGeom>
        </p:spPr>
        <p:txBody>
          <a:bodyPr/>
          <a:lstStyle/>
          <a:p>
            <a:r>
              <a:t>Title Text</a:t>
            </a:r>
          </a:p>
        </p:txBody>
      </p:sp>
      <p:sp>
        <p:nvSpPr>
          <p:cNvPr id="95" name="Body Level One…"/>
          <p:cNvSpPr txBox="1">
            <a:spLocks noGrp="1"/>
          </p:cNvSpPr>
          <p:nvPr>
            <p:ph type="body" sz="quarter" idx="1"/>
          </p:nvPr>
        </p:nvSpPr>
        <p:spPr>
          <a:xfrm>
            <a:off x="3657600" y="7772400"/>
            <a:ext cx="17068800" cy="3505200"/>
          </a:xfrm>
          <a:prstGeom prst="rect">
            <a:avLst/>
          </a:prstGeom>
        </p:spPr>
        <p:txBody>
          <a:bodyPr/>
          <a:lstStyle>
            <a:lvl1pPr algn="ctr"/>
            <a:lvl2pPr indent="1088547" algn="ctr"/>
            <a:lvl3pPr indent="2177095" algn="ctr"/>
            <a:lvl4pPr indent="3265642" algn="ctr"/>
            <a:lvl5pPr indent="4354190" algn="ct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30" name="Title Text"/>
          <p:cNvSpPr txBox="1">
            <a:spLocks noGrp="1"/>
          </p:cNvSpPr>
          <p:nvPr>
            <p:ph type="title"/>
          </p:nvPr>
        </p:nvSpPr>
        <p:spPr>
          <a:prstGeom prst="rect">
            <a:avLst/>
          </a:prstGeom>
        </p:spPr>
        <p:txBody>
          <a:bodyPr/>
          <a:lstStyle/>
          <a:p>
            <a:r>
              <a:t>Title Text</a:t>
            </a:r>
          </a:p>
        </p:txBody>
      </p:sp>
      <p:sp>
        <p:nvSpPr>
          <p:cNvPr id="3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2" name="Rectangle 3"/>
          <p:cNvSpPr/>
          <p:nvPr/>
        </p:nvSpPr>
        <p:spPr>
          <a:xfrm>
            <a:off x="0" y="13054406"/>
            <a:ext cx="24384000" cy="643839"/>
          </a:xfrm>
          <a:prstGeom prst="rect">
            <a:avLst/>
          </a:prstGeom>
          <a:gradFill>
            <a:gsLst>
              <a:gs pos="74000">
                <a:srgbClr val="000000">
                  <a:alpha val="0"/>
                </a:srgbClr>
              </a:gs>
              <a:gs pos="100000">
                <a:srgbClr val="000000">
                  <a:alpha val="28000"/>
                </a:srgbClr>
              </a:gs>
            </a:gsLst>
            <a:lin ang="16200000"/>
          </a:gradFill>
          <a:ln w="12700">
            <a:miter lim="400000"/>
          </a:ln>
        </p:spPr>
        <p:txBody>
          <a:bodyPr lIns="45719" rIns="45719"/>
          <a:lstStyle/>
          <a:p>
            <a:pPr algn="l" defTabSz="2176952">
              <a:defRPr>
                <a:solidFill>
                  <a:srgbClr val="FFFFFF"/>
                </a:solidFill>
                <a:latin typeface="Times New Roman"/>
                <a:ea typeface="Times New Roman"/>
                <a:cs typeface="Times New Roman"/>
                <a:sym typeface="Times New Roman"/>
              </a:defRPr>
            </a:pPr>
            <a:endParaRP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0" name="Title Text"/>
          <p:cNvSpPr txBox="1">
            <a:spLocks noGrp="1"/>
          </p:cNvSpPr>
          <p:nvPr>
            <p:ph type="title"/>
          </p:nvPr>
        </p:nvSpPr>
        <p:spPr>
          <a:prstGeom prst="rect">
            <a:avLst/>
          </a:prstGeom>
        </p:spPr>
        <p:txBody>
          <a:bodyPr/>
          <a:lstStyle/>
          <a:p>
            <a:r>
              <a:t>Title Text</a:t>
            </a:r>
          </a:p>
        </p:txBody>
      </p:sp>
      <p:sp>
        <p:nvSpPr>
          <p:cNvPr id="41" name="Body Level One…"/>
          <p:cNvSpPr txBox="1">
            <a:spLocks noGrp="1"/>
          </p:cNvSpPr>
          <p:nvPr>
            <p:ph type="body" sz="half" idx="1"/>
          </p:nvPr>
        </p:nvSpPr>
        <p:spPr>
          <a:xfrm>
            <a:off x="1828800" y="3200400"/>
            <a:ext cx="10160000" cy="9448800"/>
          </a:xfrm>
          <a:prstGeom prst="rect">
            <a:avLst/>
          </a:prstGeom>
        </p:spPr>
        <p:txBody>
          <a:bodyPr/>
          <a:lstStyle>
            <a:lvl1pPr>
              <a:spcBef>
                <a:spcPts val="1600"/>
              </a:spcBef>
              <a:defRPr sz="6700"/>
            </a:lvl1pPr>
            <a:lvl2pPr>
              <a:spcBef>
                <a:spcPts val="1600"/>
              </a:spcBef>
              <a:defRPr sz="6700"/>
            </a:lvl2pPr>
            <a:lvl3pPr>
              <a:spcBef>
                <a:spcPts val="1600"/>
              </a:spcBef>
              <a:defRPr sz="6700"/>
            </a:lvl3pPr>
            <a:lvl4pPr>
              <a:spcBef>
                <a:spcPts val="1600"/>
              </a:spcBef>
              <a:defRPr sz="6700"/>
            </a:lvl4pPr>
            <a:lvl5pPr>
              <a:spcBef>
                <a:spcPts val="1600"/>
              </a:spcBef>
              <a:defRPr sz="67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9" name="Title Text"/>
          <p:cNvSpPr txBox="1">
            <a:spLocks noGrp="1"/>
          </p:cNvSpPr>
          <p:nvPr>
            <p:ph type="title"/>
          </p:nvPr>
        </p:nvSpPr>
        <p:spPr>
          <a:xfrm>
            <a:off x="1219200" y="549276"/>
            <a:ext cx="21945600" cy="2286001"/>
          </a:xfrm>
          <a:prstGeom prst="rect">
            <a:avLst/>
          </a:prstGeom>
        </p:spPr>
        <p:txBody>
          <a:bodyPr/>
          <a:lstStyle/>
          <a:p>
            <a:r>
              <a:t>Title Text</a:t>
            </a:r>
          </a:p>
        </p:txBody>
      </p:sp>
      <p:sp>
        <p:nvSpPr>
          <p:cNvPr id="50" name="Body Level One…"/>
          <p:cNvSpPr txBox="1">
            <a:spLocks noGrp="1"/>
          </p:cNvSpPr>
          <p:nvPr>
            <p:ph type="body" sz="quarter" idx="1"/>
          </p:nvPr>
        </p:nvSpPr>
        <p:spPr>
          <a:xfrm>
            <a:off x="1219200" y="3070225"/>
            <a:ext cx="10773835" cy="1279525"/>
          </a:xfrm>
          <a:prstGeom prst="rect">
            <a:avLst/>
          </a:prstGeom>
        </p:spPr>
        <p:txBody>
          <a:bodyPr anchor="b"/>
          <a:lstStyle>
            <a:lvl1pPr>
              <a:spcBef>
                <a:spcPts val="1300"/>
              </a:spcBef>
              <a:defRPr sz="5700"/>
            </a:lvl1pPr>
            <a:lvl2pPr indent="1088476">
              <a:spcBef>
                <a:spcPts val="1300"/>
              </a:spcBef>
              <a:defRPr sz="5700"/>
            </a:lvl2pPr>
            <a:lvl3pPr>
              <a:spcBef>
                <a:spcPts val="1300"/>
              </a:spcBef>
              <a:defRPr sz="5700"/>
            </a:lvl3pPr>
            <a:lvl4pPr>
              <a:spcBef>
                <a:spcPts val="1300"/>
              </a:spcBef>
              <a:defRPr sz="5700"/>
            </a:lvl4pPr>
            <a:lvl5pPr>
              <a:spcBef>
                <a:spcPts val="1300"/>
              </a:spcBef>
              <a:defRPr sz="5700"/>
            </a:lvl5pPr>
          </a:lstStyle>
          <a:p>
            <a:r>
              <a:t>Body Level One</a:t>
            </a:r>
          </a:p>
          <a:p>
            <a:pPr lvl="1"/>
            <a:r>
              <a:t>Body Level Two</a:t>
            </a:r>
          </a:p>
          <a:p>
            <a:pPr lvl="2"/>
            <a:r>
              <a:t>Body Level Three</a:t>
            </a:r>
          </a:p>
          <a:p>
            <a:pPr lvl="3"/>
            <a:r>
              <a:t>Body Level Four</a:t>
            </a:r>
          </a:p>
          <a:p>
            <a:pPr lvl="4"/>
            <a:r>
              <a:t>Body Level Five</a:t>
            </a:r>
          </a:p>
        </p:txBody>
      </p:sp>
      <p:sp>
        <p:nvSpPr>
          <p:cNvPr id="51" name="Text Placeholder 4"/>
          <p:cNvSpPr>
            <a:spLocks noGrp="1"/>
          </p:cNvSpPr>
          <p:nvPr>
            <p:ph type="body" sz="quarter" idx="13"/>
          </p:nvPr>
        </p:nvSpPr>
        <p:spPr>
          <a:xfrm>
            <a:off x="12386743" y="3070225"/>
            <a:ext cx="10778068" cy="1279525"/>
          </a:xfrm>
          <a:prstGeom prst="rect">
            <a:avLst/>
          </a:prstGeom>
        </p:spPr>
        <p:txBody>
          <a:bodyPr anchor="b"/>
          <a:lstStyle/>
          <a:p>
            <a:pPr>
              <a:spcBef>
                <a:spcPts val="1300"/>
              </a:spcBef>
              <a:defRPr sz="5700"/>
            </a:pPr>
            <a:endParaRP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9" name="Title Text"/>
          <p:cNvSpPr txBox="1">
            <a:spLocks noGrp="1"/>
          </p:cNvSpPr>
          <p:nvPr>
            <p:ph type="title"/>
          </p:nvPr>
        </p:nvSpPr>
        <p:spPr>
          <a:prstGeom prst="rect">
            <a:avLst/>
          </a:prstGeom>
        </p:spPr>
        <p:txBody>
          <a:bodyPr/>
          <a:lstStyle/>
          <a:p>
            <a:r>
              <a:t>Title Text</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4" name="Title Text"/>
          <p:cNvSpPr txBox="1">
            <a:spLocks noGrp="1"/>
          </p:cNvSpPr>
          <p:nvPr>
            <p:ph type="title"/>
          </p:nvPr>
        </p:nvSpPr>
        <p:spPr>
          <a:xfrm>
            <a:off x="1219200" y="546100"/>
            <a:ext cx="8022169" cy="2324100"/>
          </a:xfrm>
          <a:prstGeom prst="rect">
            <a:avLst/>
          </a:prstGeom>
        </p:spPr>
        <p:txBody>
          <a:bodyPr anchor="b"/>
          <a:lstStyle>
            <a:lvl1pPr>
              <a:defRPr sz="4800"/>
            </a:lvl1pPr>
          </a:lstStyle>
          <a:p>
            <a:r>
              <a:t>Title Text</a:t>
            </a:r>
          </a:p>
        </p:txBody>
      </p:sp>
      <p:sp>
        <p:nvSpPr>
          <p:cNvPr id="75" name="Body Level One…"/>
          <p:cNvSpPr txBox="1">
            <a:spLocks noGrp="1"/>
          </p:cNvSpPr>
          <p:nvPr>
            <p:ph type="body" idx="1"/>
          </p:nvPr>
        </p:nvSpPr>
        <p:spPr>
          <a:xfrm>
            <a:off x="9533466" y="546106"/>
            <a:ext cx="13631334" cy="11706227"/>
          </a:xfrm>
          <a:prstGeom prst="rect">
            <a:avLst/>
          </a:prstGeom>
        </p:spPr>
        <p:txBody>
          <a:bodyPr/>
          <a:lstStyle>
            <a:lvl1pPr>
              <a:spcBef>
                <a:spcPts val="1800"/>
              </a:spcBef>
              <a:defRPr sz="7600"/>
            </a:lvl1pPr>
            <a:lvl2pPr>
              <a:spcBef>
                <a:spcPts val="1800"/>
              </a:spcBef>
              <a:defRPr sz="7600"/>
            </a:lvl2pPr>
            <a:lvl3pPr>
              <a:spcBef>
                <a:spcPts val="1800"/>
              </a:spcBef>
              <a:defRPr sz="7600"/>
            </a:lvl3pPr>
            <a:lvl4pPr>
              <a:spcBef>
                <a:spcPts val="1800"/>
              </a:spcBef>
              <a:defRPr sz="7600"/>
            </a:lvl4pPr>
            <a:lvl5pPr>
              <a:spcBef>
                <a:spcPts val="1800"/>
              </a:spcBef>
              <a:defRPr sz="7600"/>
            </a:lvl5pPr>
          </a:lstStyle>
          <a:p>
            <a:r>
              <a:t>Body Level One</a:t>
            </a:r>
          </a:p>
          <a:p>
            <a:pPr lvl="1"/>
            <a:r>
              <a:t>Body Level Two</a:t>
            </a:r>
          </a:p>
          <a:p>
            <a:pPr lvl="2"/>
            <a:r>
              <a:t>Body Level Three</a:t>
            </a:r>
          </a:p>
          <a:p>
            <a:pPr lvl="3"/>
            <a:r>
              <a:t>Body Level Four</a:t>
            </a:r>
          </a:p>
          <a:p>
            <a:pPr lvl="4"/>
            <a:r>
              <a:t>Body Level Five</a:t>
            </a:r>
          </a:p>
        </p:txBody>
      </p:sp>
      <p:sp>
        <p:nvSpPr>
          <p:cNvPr id="76" name="Text Placeholder 3"/>
          <p:cNvSpPr>
            <a:spLocks noGrp="1"/>
          </p:cNvSpPr>
          <p:nvPr>
            <p:ph type="body" sz="half" idx="13"/>
          </p:nvPr>
        </p:nvSpPr>
        <p:spPr>
          <a:xfrm>
            <a:off x="1219200" y="2870207"/>
            <a:ext cx="8022168" cy="9382126"/>
          </a:xfrm>
          <a:prstGeom prst="rect">
            <a:avLst/>
          </a:prstGeom>
        </p:spPr>
        <p:txBody>
          <a:bodyPr/>
          <a:lstStyle/>
          <a:p>
            <a:pPr>
              <a:spcBef>
                <a:spcPts val="700"/>
              </a:spcBef>
              <a:defRPr sz="3300"/>
            </a:pPr>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4" name="Title Text"/>
          <p:cNvSpPr txBox="1">
            <a:spLocks noGrp="1"/>
          </p:cNvSpPr>
          <p:nvPr>
            <p:ph type="title"/>
          </p:nvPr>
        </p:nvSpPr>
        <p:spPr>
          <a:xfrm>
            <a:off x="4779435" y="9601200"/>
            <a:ext cx="14630401" cy="1133476"/>
          </a:xfrm>
          <a:prstGeom prst="rect">
            <a:avLst/>
          </a:prstGeom>
        </p:spPr>
        <p:txBody>
          <a:bodyPr anchor="b"/>
          <a:lstStyle>
            <a:lvl1pPr>
              <a:defRPr sz="4800"/>
            </a:lvl1pPr>
          </a:lstStyle>
          <a:p>
            <a:r>
              <a:t>Title Text</a:t>
            </a:r>
          </a:p>
        </p:txBody>
      </p:sp>
      <p:sp>
        <p:nvSpPr>
          <p:cNvPr id="85" name="Picture Placeholder 2"/>
          <p:cNvSpPr>
            <a:spLocks noGrp="1"/>
          </p:cNvSpPr>
          <p:nvPr>
            <p:ph type="pic" sz="half" idx="13"/>
          </p:nvPr>
        </p:nvSpPr>
        <p:spPr>
          <a:xfrm>
            <a:off x="4779435" y="1225550"/>
            <a:ext cx="14630401" cy="8229600"/>
          </a:xfrm>
          <a:prstGeom prst="rect">
            <a:avLst/>
          </a:prstGeom>
        </p:spPr>
        <p:txBody>
          <a:bodyPr lIns="91439" tIns="45719" rIns="91439" bIns="45719">
            <a:noAutofit/>
          </a:bodyPr>
          <a:lstStyle/>
          <a:p>
            <a:endParaRPr/>
          </a:p>
        </p:txBody>
      </p:sp>
      <p:sp>
        <p:nvSpPr>
          <p:cNvPr id="86" name="Body Level One…"/>
          <p:cNvSpPr txBox="1">
            <a:spLocks noGrp="1"/>
          </p:cNvSpPr>
          <p:nvPr>
            <p:ph type="body" sz="quarter" idx="1"/>
          </p:nvPr>
        </p:nvSpPr>
        <p:spPr>
          <a:xfrm>
            <a:off x="4779435" y="10734675"/>
            <a:ext cx="14630401" cy="1609725"/>
          </a:xfrm>
          <a:prstGeom prst="rect">
            <a:avLst/>
          </a:prstGeom>
        </p:spPr>
        <p:txBody>
          <a:bodyPr/>
          <a:lstStyle>
            <a:lvl1pPr>
              <a:spcBef>
                <a:spcPts val="700"/>
              </a:spcBef>
              <a:defRPr sz="3300"/>
            </a:lvl1pPr>
            <a:lvl2pPr indent="1088476">
              <a:spcBef>
                <a:spcPts val="700"/>
              </a:spcBef>
              <a:defRPr sz="3300"/>
            </a:lvl2pPr>
            <a:lvl3pPr>
              <a:spcBef>
                <a:spcPts val="700"/>
              </a:spcBef>
              <a:defRPr sz="3300"/>
            </a:lvl3pPr>
            <a:lvl4pPr>
              <a:spcBef>
                <a:spcPts val="700"/>
              </a:spcBef>
              <a:defRPr sz="3300"/>
            </a:lvl4pPr>
            <a:lvl5pPr>
              <a:spcBef>
                <a:spcPts val="700"/>
              </a:spcBef>
              <a:defRPr sz="3300"/>
            </a:lvl5pPr>
          </a:lstStyle>
          <a:p>
            <a:r>
              <a:t>Body Level One</a:t>
            </a:r>
          </a:p>
          <a:p>
            <a:pPr lvl="1"/>
            <a:r>
              <a:t>Body Level Two</a:t>
            </a:r>
          </a:p>
          <a:p>
            <a:pPr lvl="2"/>
            <a:r>
              <a:t>Body Level Three</a:t>
            </a:r>
          </a:p>
          <a:p>
            <a:pPr lvl="3"/>
            <a:r>
              <a:t>Body Level Four</a:t>
            </a:r>
          </a:p>
          <a:p>
            <a:pPr lvl="4"/>
            <a:r>
              <a:t>Body Level Five</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78476" y="0"/>
            <a:ext cx="23105533" cy="2286000"/>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chor="ctr">
            <a:normAutofit/>
          </a:bodyPr>
          <a:lstStyle/>
          <a:p>
            <a:r>
              <a:t>Title Text</a:t>
            </a:r>
          </a:p>
        </p:txBody>
      </p:sp>
      <p:sp>
        <p:nvSpPr>
          <p:cNvPr id="3" name="Body Level One…"/>
          <p:cNvSpPr txBox="1">
            <a:spLocks noGrp="1"/>
          </p:cNvSpPr>
          <p:nvPr>
            <p:ph type="body" idx="1"/>
          </p:nvPr>
        </p:nvSpPr>
        <p:spPr>
          <a:xfrm>
            <a:off x="1278476" y="2971799"/>
            <a:ext cx="20726401" cy="9448801"/>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814666" y="13106401"/>
            <a:ext cx="569335" cy="585997"/>
          </a:xfrm>
          <a:prstGeom prst="rect">
            <a:avLst/>
          </a:prstGeom>
          <a:ln w="12700">
            <a:miter lim="400000"/>
          </a:ln>
        </p:spPr>
        <p:txBody>
          <a:bodyPr wrap="none" lIns="108847" tIns="108847" rIns="108847" bIns="108847">
            <a:spAutoFit/>
          </a:bodyPr>
          <a:lstStyle>
            <a:lvl1pPr algn="r">
              <a:defRPr sz="2400">
                <a:solidFill>
                  <a:srgbClr val="6D6D6D"/>
                </a:solidFill>
                <a:latin typeface="Helvetica Light"/>
                <a:ea typeface="Helvetica Light"/>
                <a:cs typeface="Helvetica Light"/>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100000"/>
        </a:lnSpc>
        <a:spcBef>
          <a:spcPts val="0"/>
        </a:spcBef>
        <a:spcAft>
          <a:spcPts val="0"/>
        </a:spcAft>
        <a:buClrTx/>
        <a:buSzTx/>
        <a:buFontTx/>
        <a:buNone/>
        <a:tabLst/>
        <a:defRPr sz="8800" b="0" i="0" u="none" strike="noStrike" cap="none" spc="0" baseline="0">
          <a:ln>
            <a:noFill/>
          </a:ln>
          <a:solidFill>
            <a:srgbClr val="E87A40"/>
          </a:solidFill>
          <a:uFillTx/>
          <a:latin typeface="Helvetica Light"/>
          <a:ea typeface="Helvetica Light"/>
          <a:cs typeface="Helvetica Light"/>
          <a:sym typeface="Helvetica Light"/>
        </a:defRPr>
      </a:lvl1pPr>
      <a:lvl2pPr marL="0" marR="0" indent="0" algn="l" defTabSz="914400" rtl="0" latinLnBrk="0">
        <a:lnSpc>
          <a:spcPct val="100000"/>
        </a:lnSpc>
        <a:spcBef>
          <a:spcPts val="0"/>
        </a:spcBef>
        <a:spcAft>
          <a:spcPts val="0"/>
        </a:spcAft>
        <a:buClrTx/>
        <a:buSzTx/>
        <a:buFontTx/>
        <a:buNone/>
        <a:tabLst/>
        <a:defRPr sz="8800" b="0" i="0" u="none" strike="noStrike" cap="none" spc="0" baseline="0">
          <a:ln>
            <a:noFill/>
          </a:ln>
          <a:solidFill>
            <a:srgbClr val="E87A40"/>
          </a:solidFill>
          <a:uFillTx/>
          <a:latin typeface="Helvetica Light"/>
          <a:ea typeface="Helvetica Light"/>
          <a:cs typeface="Helvetica Light"/>
          <a:sym typeface="Helvetica Light"/>
        </a:defRPr>
      </a:lvl2pPr>
      <a:lvl3pPr marL="0" marR="0" indent="0" algn="l" defTabSz="914400" rtl="0" latinLnBrk="0">
        <a:lnSpc>
          <a:spcPct val="100000"/>
        </a:lnSpc>
        <a:spcBef>
          <a:spcPts val="0"/>
        </a:spcBef>
        <a:spcAft>
          <a:spcPts val="0"/>
        </a:spcAft>
        <a:buClrTx/>
        <a:buSzTx/>
        <a:buFontTx/>
        <a:buNone/>
        <a:tabLst/>
        <a:defRPr sz="8800" b="0" i="0" u="none" strike="noStrike" cap="none" spc="0" baseline="0">
          <a:ln>
            <a:noFill/>
          </a:ln>
          <a:solidFill>
            <a:srgbClr val="E87A40"/>
          </a:solidFill>
          <a:uFillTx/>
          <a:latin typeface="Helvetica Light"/>
          <a:ea typeface="Helvetica Light"/>
          <a:cs typeface="Helvetica Light"/>
          <a:sym typeface="Helvetica Light"/>
        </a:defRPr>
      </a:lvl3pPr>
      <a:lvl4pPr marL="0" marR="0" indent="0" algn="l" defTabSz="914400" rtl="0" latinLnBrk="0">
        <a:lnSpc>
          <a:spcPct val="100000"/>
        </a:lnSpc>
        <a:spcBef>
          <a:spcPts val="0"/>
        </a:spcBef>
        <a:spcAft>
          <a:spcPts val="0"/>
        </a:spcAft>
        <a:buClrTx/>
        <a:buSzTx/>
        <a:buFontTx/>
        <a:buNone/>
        <a:tabLst/>
        <a:defRPr sz="8800" b="0" i="0" u="none" strike="noStrike" cap="none" spc="0" baseline="0">
          <a:ln>
            <a:noFill/>
          </a:ln>
          <a:solidFill>
            <a:srgbClr val="E87A40"/>
          </a:solidFill>
          <a:uFillTx/>
          <a:latin typeface="Helvetica Light"/>
          <a:ea typeface="Helvetica Light"/>
          <a:cs typeface="Helvetica Light"/>
          <a:sym typeface="Helvetica Light"/>
        </a:defRPr>
      </a:lvl4pPr>
      <a:lvl5pPr marL="0" marR="0" indent="0" algn="l" defTabSz="914400" rtl="0" latinLnBrk="0">
        <a:lnSpc>
          <a:spcPct val="100000"/>
        </a:lnSpc>
        <a:spcBef>
          <a:spcPts val="0"/>
        </a:spcBef>
        <a:spcAft>
          <a:spcPts val="0"/>
        </a:spcAft>
        <a:buClrTx/>
        <a:buSzTx/>
        <a:buFontTx/>
        <a:buNone/>
        <a:tabLst/>
        <a:defRPr sz="8800" b="0" i="0" u="none" strike="noStrike" cap="none" spc="0" baseline="0">
          <a:ln>
            <a:noFill/>
          </a:ln>
          <a:solidFill>
            <a:srgbClr val="E87A40"/>
          </a:solidFill>
          <a:uFillTx/>
          <a:latin typeface="Helvetica Light"/>
          <a:ea typeface="Helvetica Light"/>
          <a:cs typeface="Helvetica Light"/>
          <a:sym typeface="Helvetica Light"/>
        </a:defRPr>
      </a:lvl5pPr>
      <a:lvl6pPr marL="0" marR="0" indent="1088476" algn="l" defTabSz="914400" rtl="0" latinLnBrk="0">
        <a:lnSpc>
          <a:spcPct val="100000"/>
        </a:lnSpc>
        <a:spcBef>
          <a:spcPts val="0"/>
        </a:spcBef>
        <a:spcAft>
          <a:spcPts val="0"/>
        </a:spcAft>
        <a:buClrTx/>
        <a:buSzTx/>
        <a:buFontTx/>
        <a:buNone/>
        <a:tabLst/>
        <a:defRPr sz="8800" b="0" i="0" u="none" strike="noStrike" cap="none" spc="0" baseline="0">
          <a:ln>
            <a:noFill/>
          </a:ln>
          <a:solidFill>
            <a:srgbClr val="E87A40"/>
          </a:solidFill>
          <a:uFillTx/>
          <a:latin typeface="Helvetica Light"/>
          <a:ea typeface="Helvetica Light"/>
          <a:cs typeface="Helvetica Light"/>
          <a:sym typeface="Helvetica Light"/>
        </a:defRPr>
      </a:lvl6pPr>
      <a:lvl7pPr marL="0" marR="0" indent="2176952" algn="l" defTabSz="914400" rtl="0" latinLnBrk="0">
        <a:lnSpc>
          <a:spcPct val="100000"/>
        </a:lnSpc>
        <a:spcBef>
          <a:spcPts val="0"/>
        </a:spcBef>
        <a:spcAft>
          <a:spcPts val="0"/>
        </a:spcAft>
        <a:buClrTx/>
        <a:buSzTx/>
        <a:buFontTx/>
        <a:buNone/>
        <a:tabLst/>
        <a:defRPr sz="8800" b="0" i="0" u="none" strike="noStrike" cap="none" spc="0" baseline="0">
          <a:ln>
            <a:noFill/>
          </a:ln>
          <a:solidFill>
            <a:srgbClr val="E87A40"/>
          </a:solidFill>
          <a:uFillTx/>
          <a:latin typeface="Helvetica Light"/>
          <a:ea typeface="Helvetica Light"/>
          <a:cs typeface="Helvetica Light"/>
          <a:sym typeface="Helvetica Light"/>
        </a:defRPr>
      </a:lvl7pPr>
      <a:lvl8pPr marL="0" marR="0" indent="3265427" algn="l" defTabSz="914400" rtl="0" latinLnBrk="0">
        <a:lnSpc>
          <a:spcPct val="100000"/>
        </a:lnSpc>
        <a:spcBef>
          <a:spcPts val="0"/>
        </a:spcBef>
        <a:spcAft>
          <a:spcPts val="0"/>
        </a:spcAft>
        <a:buClrTx/>
        <a:buSzTx/>
        <a:buFontTx/>
        <a:buNone/>
        <a:tabLst/>
        <a:defRPr sz="8800" b="0" i="0" u="none" strike="noStrike" cap="none" spc="0" baseline="0">
          <a:ln>
            <a:noFill/>
          </a:ln>
          <a:solidFill>
            <a:srgbClr val="E87A40"/>
          </a:solidFill>
          <a:uFillTx/>
          <a:latin typeface="Helvetica Light"/>
          <a:ea typeface="Helvetica Light"/>
          <a:cs typeface="Helvetica Light"/>
          <a:sym typeface="Helvetica Light"/>
        </a:defRPr>
      </a:lvl8pPr>
      <a:lvl9pPr marL="0" marR="0" indent="4353904" algn="l" defTabSz="914400" rtl="0" latinLnBrk="0">
        <a:lnSpc>
          <a:spcPct val="100000"/>
        </a:lnSpc>
        <a:spcBef>
          <a:spcPts val="0"/>
        </a:spcBef>
        <a:spcAft>
          <a:spcPts val="0"/>
        </a:spcAft>
        <a:buClrTx/>
        <a:buSzTx/>
        <a:buFontTx/>
        <a:buNone/>
        <a:tabLst/>
        <a:defRPr sz="8800" b="0" i="0" u="none" strike="noStrike" cap="none" spc="0" baseline="0">
          <a:ln>
            <a:noFill/>
          </a:ln>
          <a:solidFill>
            <a:srgbClr val="E87A40"/>
          </a:solidFill>
          <a:uFillTx/>
          <a:latin typeface="Helvetica Light"/>
          <a:ea typeface="Helvetica Light"/>
          <a:cs typeface="Helvetica Light"/>
          <a:sym typeface="Helvetica Light"/>
        </a:defRPr>
      </a:lvl9pPr>
    </p:titleStyle>
    <p:bodyStyle>
      <a:lvl1pPr marL="0" marR="0" indent="0"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1pPr>
      <a:lvl2pPr marL="0" marR="0" indent="1088473"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2pPr>
      <a:lvl3pPr marL="0" marR="0" indent="2176952"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3pPr>
      <a:lvl4pPr marL="0" marR="0" indent="3265427"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4pPr>
      <a:lvl5pPr marL="0" marR="0" indent="4353904"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5pPr>
      <a:lvl6pPr marL="6258736"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6pPr>
      <a:lvl7pPr marL="7347212"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7pPr>
      <a:lvl8pPr marL="8435688"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8pPr>
      <a:lvl9pPr marL="9524161"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9pPr>
    </p:bodyStyle>
    <p:otherStyle>
      <a:lvl1pPr marL="0" marR="0" indent="0" algn="r" defTabSz="914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0" algn="r" defTabSz="914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0" algn="r" defTabSz="914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0" algn="r" defTabSz="914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0" algn="r" defTabSz="914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0" algn="r" defTabSz="914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0" algn="r" defTabSz="914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0" algn="r" defTabSz="914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0" algn="r" defTabSz="9144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29.jpeg"/><Relationship Id="rId9" Type="http://schemas.openxmlformats.org/officeDocument/2006/relationships/image" Target="../media/image30.jpe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36.jpeg"/><Relationship Id="rId7" Type="http://schemas.openxmlformats.org/officeDocument/2006/relationships/image" Target="../media/image37.jpeg"/><Relationship Id="rId8" Type="http://schemas.openxmlformats.org/officeDocument/2006/relationships/image" Target="../media/image38.jpeg"/><Relationship Id="rId9" Type="http://schemas.openxmlformats.org/officeDocument/2006/relationships/image" Target="../media/image39.jpeg"/><Relationship Id="rId10" Type="http://schemas.openxmlformats.org/officeDocument/2006/relationships/image" Target="../media/image40.jpeg"/><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jpg"/><Relationship Id="rId5" Type="http://schemas.openxmlformats.org/officeDocument/2006/relationships/image" Target="../media/image49.jpg"/><Relationship Id="rId6" Type="http://schemas.openxmlformats.org/officeDocument/2006/relationships/image" Target="../media/image50.jpg"/><Relationship Id="rId1" Type="http://schemas.openxmlformats.org/officeDocument/2006/relationships/slideLayout" Target="../slideLayouts/slideLayout2.xml"/><Relationship Id="rId2" Type="http://schemas.openxmlformats.org/officeDocument/2006/relationships/image" Target="../media/image4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 Id="rId3" Type="http://schemas.openxmlformats.org/officeDocument/2006/relationships/image" Target="../media/image5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odao.cc/app/7e5f862a0206cc0ce00fa0cb53671ce7139a26f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标题 1"/>
          <p:cNvSpPr txBox="1">
            <a:spLocks noGrp="1"/>
          </p:cNvSpPr>
          <p:nvPr>
            <p:ph type="ctrTitle"/>
          </p:nvPr>
        </p:nvSpPr>
        <p:spPr>
          <a:prstGeom prst="rect">
            <a:avLst/>
          </a:prstGeom>
        </p:spPr>
        <p:txBody>
          <a:bodyPr/>
          <a:lstStyle/>
          <a:p>
            <a:r>
              <a:t>Doctor Online</a:t>
            </a:r>
          </a:p>
        </p:txBody>
      </p:sp>
      <p:sp>
        <p:nvSpPr>
          <p:cNvPr id="106" name="TextBox 1"/>
          <p:cNvSpPr txBox="1"/>
          <p:nvPr/>
        </p:nvSpPr>
        <p:spPr>
          <a:xfrm>
            <a:off x="2144341" y="12063324"/>
            <a:ext cx="6025787"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4000">
                <a:solidFill>
                  <a:srgbClr val="6D6D6D"/>
                </a:solidFill>
                <a:latin typeface="Helvetica Light"/>
                <a:ea typeface="Helvetica Light"/>
                <a:cs typeface="Helvetica Light"/>
                <a:sym typeface="Helvetica Light"/>
              </a:defRPr>
            </a:lvl1pPr>
          </a:lstStyle>
          <a:p>
            <a:r>
              <a:t>2018/07/20</a:t>
            </a:r>
          </a:p>
        </p:txBody>
      </p:sp>
      <p:sp>
        <p:nvSpPr>
          <p:cNvPr id="107" name="Issac  Ke  Bill"/>
          <p:cNvSpPr txBox="1"/>
          <p:nvPr/>
        </p:nvSpPr>
        <p:spPr>
          <a:xfrm>
            <a:off x="2340116" y="6160017"/>
            <a:ext cx="3229358" cy="6713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100"/>
            </a:lvl1pPr>
          </a:lstStyle>
          <a:p>
            <a:r>
              <a:t>Issac  Ke  Bill</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标题 1"/>
          <p:cNvSpPr txBox="1"/>
          <p:nvPr/>
        </p:nvSpPr>
        <p:spPr>
          <a:xfrm>
            <a:off x="1278475" y="-1"/>
            <a:ext cx="23105534" cy="2286001"/>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chor="ctr">
            <a:normAutofit/>
          </a:bodyPr>
          <a:lstStyle>
            <a:lvl1pPr algn="l">
              <a:defRPr sz="8800">
                <a:solidFill>
                  <a:srgbClr val="E87A40"/>
                </a:solidFill>
                <a:latin typeface="Helvetica Light"/>
                <a:ea typeface="Helvetica Light"/>
                <a:cs typeface="Helvetica Light"/>
                <a:sym typeface="Helvetica Light"/>
              </a:defRPr>
            </a:lvl1pPr>
          </a:lstStyle>
          <a:p>
            <a:r>
              <a:t>                          Solutions</a:t>
            </a:r>
          </a:p>
        </p:txBody>
      </p:sp>
      <p:sp>
        <p:nvSpPr>
          <p:cNvPr id="181"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182" name="标题 1"/>
          <p:cNvSpPr txBox="1">
            <a:spLocks noGrp="1"/>
          </p:cNvSpPr>
          <p:nvPr>
            <p:ph type="title"/>
          </p:nvPr>
        </p:nvSpPr>
        <p:spPr>
          <a:xfrm>
            <a:off x="1278475" y="0"/>
            <a:ext cx="23105534" cy="2286000"/>
          </a:xfrm>
          <a:prstGeom prst="rect">
            <a:avLst/>
          </a:prstGeom>
        </p:spPr>
        <p:txBody>
          <a:bodyPr/>
          <a:lstStyle/>
          <a:p>
            <a:r>
              <a:t>How Might We?</a:t>
            </a:r>
          </a:p>
        </p:txBody>
      </p:sp>
      <p:sp>
        <p:nvSpPr>
          <p:cNvPr id="183"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184"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185" name="IMG_4029.JPG" descr="IMG_4029.JPG"/>
          <p:cNvPicPr>
            <a:picLocks noChangeAspect="1"/>
          </p:cNvPicPr>
          <p:nvPr/>
        </p:nvPicPr>
        <p:blipFill>
          <a:blip r:embed="rId2">
            <a:extLst/>
          </a:blip>
          <a:stretch>
            <a:fillRect/>
          </a:stretch>
        </p:blipFill>
        <p:spPr>
          <a:xfrm>
            <a:off x="1804532" y="2745573"/>
            <a:ext cx="7086602" cy="9448801"/>
          </a:xfrm>
          <a:prstGeom prst="rect">
            <a:avLst/>
          </a:prstGeom>
          <a:ln w="12700">
            <a:miter lim="400000"/>
          </a:ln>
        </p:spPr>
      </p:pic>
      <p:grpSp>
        <p:nvGrpSpPr>
          <p:cNvPr id="188" name="Group"/>
          <p:cNvGrpSpPr/>
          <p:nvPr/>
        </p:nvGrpSpPr>
        <p:grpSpPr>
          <a:xfrm>
            <a:off x="7411370" y="3221002"/>
            <a:ext cx="11237848" cy="1063312"/>
            <a:chOff x="0" y="0"/>
            <a:chExt cx="11237846" cy="1063311"/>
          </a:xfrm>
        </p:grpSpPr>
        <p:sp>
          <p:nvSpPr>
            <p:cNvPr id="186" name="Line"/>
            <p:cNvSpPr/>
            <p:nvPr/>
          </p:nvSpPr>
          <p:spPr>
            <a:xfrm flipH="1">
              <a:off x="0" y="541279"/>
              <a:ext cx="6313344" cy="522033"/>
            </a:xfrm>
            <a:prstGeom prst="line">
              <a:avLst/>
            </a:prstGeom>
            <a:noFill/>
            <a:ln w="76200" cap="flat">
              <a:solidFill>
                <a:schemeClr val="accent1"/>
              </a:solidFill>
              <a:prstDash val="solid"/>
              <a:round/>
              <a:tailEnd type="triangle" w="med" len="med"/>
            </a:ln>
            <a:effectLst/>
          </p:spPr>
          <p:txBody>
            <a:bodyPr wrap="square" lIns="45719" tIns="45719" rIns="45719" bIns="45719" numCol="1" anchor="t">
              <a:noAutofit/>
            </a:bodyPr>
            <a:lstStyle/>
            <a:p>
              <a:pPr>
                <a:defRPr>
                  <a:solidFill>
                    <a:srgbClr val="FFFFFF"/>
                  </a:solidFill>
                </a:defRPr>
              </a:pPr>
              <a:endParaRPr/>
            </a:p>
          </p:txBody>
        </p:sp>
        <p:sp>
          <p:nvSpPr>
            <p:cNvPr id="187" name="HMW Questions"/>
            <p:cNvSpPr txBox="1"/>
            <p:nvPr/>
          </p:nvSpPr>
          <p:spPr>
            <a:xfrm>
              <a:off x="6420210" y="0"/>
              <a:ext cx="4817637" cy="9796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8847" tIns="108847" rIns="108847" bIns="108847" numCol="1" anchor="t">
              <a:normAutofit/>
            </a:bodyPr>
            <a:lstStyle>
              <a:lvl1pPr>
                <a:spcBef>
                  <a:spcPts val="1700"/>
                </a:spcBef>
                <a:defRPr sz="5000">
                  <a:solidFill>
                    <a:srgbClr val="FFFFFF"/>
                  </a:solidFill>
                  <a:latin typeface="Helvetica Light"/>
                  <a:ea typeface="Helvetica Light"/>
                  <a:cs typeface="Helvetica Light"/>
                  <a:sym typeface="Helvetica Light"/>
                </a:defRPr>
              </a:lvl1pPr>
            </a:lstStyle>
            <a:p>
              <a:r>
                <a:t>HMW Questions</a:t>
              </a:r>
            </a:p>
          </p:txBody>
        </p:sp>
      </p:grpSp>
      <p:grpSp>
        <p:nvGrpSpPr>
          <p:cNvPr id="191" name="Group"/>
          <p:cNvGrpSpPr/>
          <p:nvPr/>
        </p:nvGrpSpPr>
        <p:grpSpPr>
          <a:xfrm>
            <a:off x="7131197" y="5386696"/>
            <a:ext cx="13323171" cy="2942609"/>
            <a:chOff x="0" y="0"/>
            <a:chExt cx="13323170" cy="2942607"/>
          </a:xfrm>
        </p:grpSpPr>
        <p:sp>
          <p:nvSpPr>
            <p:cNvPr id="189" name="Line"/>
            <p:cNvSpPr/>
            <p:nvPr/>
          </p:nvSpPr>
          <p:spPr>
            <a:xfrm flipH="1" flipV="1">
              <a:off x="-1" y="1282274"/>
              <a:ext cx="6876831" cy="1"/>
            </a:xfrm>
            <a:prstGeom prst="line">
              <a:avLst/>
            </a:prstGeom>
            <a:noFill/>
            <a:ln w="76200" cap="flat">
              <a:solidFill>
                <a:schemeClr val="accent1"/>
              </a:solidFill>
              <a:prstDash val="solid"/>
              <a:round/>
              <a:tailEnd type="triangle" w="med" len="med"/>
            </a:ln>
            <a:effectLst/>
          </p:spPr>
          <p:txBody>
            <a:bodyPr wrap="square" lIns="45719" tIns="45719" rIns="45719" bIns="45719" numCol="1" anchor="t">
              <a:noAutofit/>
            </a:bodyPr>
            <a:lstStyle/>
            <a:p>
              <a:pPr>
                <a:defRPr>
                  <a:solidFill>
                    <a:srgbClr val="FFFFFF"/>
                  </a:solidFill>
                </a:defRPr>
              </a:pPr>
              <a:endParaRPr/>
            </a:p>
          </p:txBody>
        </p:sp>
        <p:sp>
          <p:nvSpPr>
            <p:cNvPr id="190" name="Brainstorming Ideas…"/>
            <p:cNvSpPr txBox="1"/>
            <p:nvPr/>
          </p:nvSpPr>
          <p:spPr>
            <a:xfrm>
              <a:off x="7188544" y="0"/>
              <a:ext cx="6134627" cy="29426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8847" tIns="108847" rIns="108847" bIns="108847" numCol="1" anchor="t">
              <a:normAutofit/>
            </a:bodyPr>
            <a:lstStyle/>
            <a:p>
              <a:pPr>
                <a:spcBef>
                  <a:spcPts val="1700"/>
                </a:spcBef>
                <a:defRPr sz="5000">
                  <a:solidFill>
                    <a:srgbClr val="FFFFFF"/>
                  </a:solidFill>
                  <a:latin typeface="Helvetica Light"/>
                  <a:ea typeface="Helvetica Light"/>
                  <a:cs typeface="Helvetica Light"/>
                  <a:sym typeface="Helvetica Light"/>
                </a:defRPr>
              </a:pPr>
              <a:r>
                <a:t>Brainstorming Ideas</a:t>
              </a:r>
            </a:p>
            <a:p>
              <a:pPr>
                <a:spcBef>
                  <a:spcPts val="1700"/>
                </a:spcBef>
                <a:defRPr sz="5000">
                  <a:solidFill>
                    <a:srgbClr val="FFFFFF"/>
                  </a:solidFill>
                  <a:latin typeface="Helvetica Light"/>
                  <a:ea typeface="Helvetica Light"/>
                  <a:cs typeface="Helvetica Light"/>
                  <a:sym typeface="Helvetica Light"/>
                </a:defRPr>
              </a:pPr>
              <a:r>
                <a:t>&amp;</a:t>
              </a:r>
            </a:p>
            <a:p>
              <a:pPr>
                <a:spcBef>
                  <a:spcPts val="1700"/>
                </a:spcBef>
                <a:defRPr sz="5000">
                  <a:solidFill>
                    <a:srgbClr val="FFFFFF"/>
                  </a:solidFill>
                  <a:latin typeface="Helvetica Light"/>
                  <a:ea typeface="Helvetica Light"/>
                  <a:cs typeface="Helvetica Light"/>
                  <a:sym typeface="Helvetica Light"/>
                </a:defRPr>
              </a:pPr>
              <a:r>
                <a:t>Voting</a:t>
              </a:r>
            </a:p>
          </p:txBody>
        </p:sp>
      </p:grpSp>
      <p:grpSp>
        <p:nvGrpSpPr>
          <p:cNvPr id="195" name="Group"/>
          <p:cNvGrpSpPr/>
          <p:nvPr/>
        </p:nvGrpSpPr>
        <p:grpSpPr>
          <a:xfrm>
            <a:off x="3431368" y="5393122"/>
            <a:ext cx="3423606" cy="2598299"/>
            <a:chOff x="0" y="0"/>
            <a:chExt cx="3423604" cy="2598297"/>
          </a:xfrm>
        </p:grpSpPr>
        <p:sp>
          <p:nvSpPr>
            <p:cNvPr id="192" name="Oval"/>
            <p:cNvSpPr/>
            <p:nvPr/>
          </p:nvSpPr>
          <p:spPr>
            <a:xfrm>
              <a:off x="0" y="0"/>
              <a:ext cx="1079944" cy="1042895"/>
            </a:xfrm>
            <a:prstGeom prst="ellipse">
              <a:avLst/>
            </a:prstGeom>
            <a:noFill/>
            <a:ln w="127000" cap="flat">
              <a:solidFill>
                <a:schemeClr val="accent1"/>
              </a:solidFill>
              <a:prstDash val="solid"/>
              <a:round/>
            </a:ln>
            <a:effectLst/>
          </p:spPr>
          <p:txBody>
            <a:bodyPr wrap="square" lIns="45719" tIns="45719" rIns="45719" bIns="45719" numCol="1" anchor="t">
              <a:noAutofit/>
            </a:bodyPr>
            <a:lstStyle/>
            <a:p>
              <a:endParaRPr/>
            </a:p>
          </p:txBody>
        </p:sp>
        <p:sp>
          <p:nvSpPr>
            <p:cNvPr id="193" name="Oval"/>
            <p:cNvSpPr/>
            <p:nvPr/>
          </p:nvSpPr>
          <p:spPr>
            <a:xfrm>
              <a:off x="1150624" y="642391"/>
              <a:ext cx="1079945" cy="1042895"/>
            </a:xfrm>
            <a:prstGeom prst="ellipse">
              <a:avLst/>
            </a:prstGeom>
            <a:noFill/>
            <a:ln w="127000" cap="flat">
              <a:solidFill>
                <a:schemeClr val="accent1"/>
              </a:solidFill>
              <a:prstDash val="solid"/>
              <a:round/>
            </a:ln>
            <a:effectLst/>
          </p:spPr>
          <p:txBody>
            <a:bodyPr wrap="square" lIns="45719" tIns="45719" rIns="45719" bIns="45719" numCol="1" anchor="t">
              <a:noAutofit/>
            </a:bodyPr>
            <a:lstStyle/>
            <a:p>
              <a:endParaRPr/>
            </a:p>
          </p:txBody>
        </p:sp>
        <p:sp>
          <p:nvSpPr>
            <p:cNvPr id="194" name="Oval"/>
            <p:cNvSpPr/>
            <p:nvPr/>
          </p:nvSpPr>
          <p:spPr>
            <a:xfrm>
              <a:off x="2343660" y="1555403"/>
              <a:ext cx="1079945" cy="1042895"/>
            </a:xfrm>
            <a:prstGeom prst="ellipse">
              <a:avLst/>
            </a:prstGeom>
            <a:noFill/>
            <a:ln w="127000" cap="flat">
              <a:solidFill>
                <a:schemeClr val="accent1"/>
              </a:solidFill>
              <a:prstDash val="solid"/>
              <a:round/>
            </a:ln>
            <a:effectLst/>
          </p:spPr>
          <p:txBody>
            <a:bodyPr wrap="square" lIns="45719" tIns="45719" rIns="45719" bIns="45719" numCol="1" anchor="t">
              <a:noAutofit/>
            </a:bodyPr>
            <a:lstStyle/>
            <a:p>
              <a:endParaRPr/>
            </a:p>
          </p:txBody>
        </p:sp>
      </p:grpSp>
      <p:grpSp>
        <p:nvGrpSpPr>
          <p:cNvPr id="201" name="Group"/>
          <p:cNvGrpSpPr/>
          <p:nvPr/>
        </p:nvGrpSpPr>
        <p:grpSpPr>
          <a:xfrm>
            <a:off x="4491546" y="5946756"/>
            <a:ext cx="14885007" cy="6084881"/>
            <a:chOff x="0" y="0"/>
            <a:chExt cx="14885005" cy="6084880"/>
          </a:xfrm>
        </p:grpSpPr>
        <p:grpSp>
          <p:nvGrpSpPr>
            <p:cNvPr id="199" name="Group"/>
            <p:cNvGrpSpPr/>
            <p:nvPr/>
          </p:nvGrpSpPr>
          <p:grpSpPr>
            <a:xfrm>
              <a:off x="-1" y="-1"/>
              <a:ext cx="8647349" cy="5591973"/>
              <a:chOff x="0" y="0"/>
              <a:chExt cx="8647348" cy="5591972"/>
            </a:xfrm>
          </p:grpSpPr>
          <p:sp>
            <p:nvSpPr>
              <p:cNvPr id="196" name="Line"/>
              <p:cNvSpPr/>
              <p:nvPr/>
            </p:nvSpPr>
            <p:spPr>
              <a:xfrm flipH="1" flipV="1">
                <a:off x="-1" y="-1"/>
                <a:ext cx="8647350" cy="5591973"/>
              </a:xfrm>
              <a:prstGeom prst="line">
                <a:avLst/>
              </a:prstGeom>
              <a:noFill/>
              <a:ln w="76200" cap="flat">
                <a:solidFill>
                  <a:schemeClr val="accent1"/>
                </a:solidFill>
                <a:prstDash val="solid"/>
                <a:round/>
                <a:tailEnd type="triangle" w="med" len="med"/>
              </a:ln>
              <a:effectLst/>
            </p:spPr>
            <p:txBody>
              <a:bodyPr wrap="square" lIns="45719" tIns="45719" rIns="45719" bIns="45719" numCol="1" anchor="t">
                <a:noAutofit/>
              </a:bodyPr>
              <a:lstStyle/>
              <a:p>
                <a:pPr>
                  <a:defRPr>
                    <a:solidFill>
                      <a:srgbClr val="FFFFFF"/>
                    </a:solidFill>
                  </a:defRPr>
                </a:pPr>
                <a:endParaRPr/>
              </a:p>
            </p:txBody>
          </p:sp>
          <p:sp>
            <p:nvSpPr>
              <p:cNvPr id="197" name="Line"/>
              <p:cNvSpPr/>
              <p:nvPr/>
            </p:nvSpPr>
            <p:spPr>
              <a:xfrm flipH="1" flipV="1">
                <a:off x="895198" y="998528"/>
                <a:ext cx="7372524" cy="4437589"/>
              </a:xfrm>
              <a:prstGeom prst="line">
                <a:avLst/>
              </a:prstGeom>
              <a:noFill/>
              <a:ln w="76200" cap="flat">
                <a:solidFill>
                  <a:schemeClr val="accent1"/>
                </a:solidFill>
                <a:prstDash val="solid"/>
                <a:round/>
                <a:tailEnd type="triangle" w="med" len="med"/>
              </a:ln>
              <a:effectLst/>
            </p:spPr>
            <p:txBody>
              <a:bodyPr wrap="square" lIns="45719" tIns="45719" rIns="45719" bIns="45719" numCol="1" anchor="t">
                <a:noAutofit/>
              </a:bodyPr>
              <a:lstStyle/>
              <a:p>
                <a:pPr>
                  <a:defRPr>
                    <a:solidFill>
                      <a:srgbClr val="FFFFFF"/>
                    </a:solidFill>
                  </a:defRPr>
                </a:pPr>
                <a:endParaRPr/>
              </a:p>
            </p:txBody>
          </p:sp>
          <p:sp>
            <p:nvSpPr>
              <p:cNvPr id="198" name="Line"/>
              <p:cNvSpPr/>
              <p:nvPr/>
            </p:nvSpPr>
            <p:spPr>
              <a:xfrm flipH="1" flipV="1">
                <a:off x="2190958" y="1915389"/>
                <a:ext cx="6394852" cy="3675695"/>
              </a:xfrm>
              <a:prstGeom prst="line">
                <a:avLst/>
              </a:prstGeom>
              <a:noFill/>
              <a:ln w="76200" cap="flat">
                <a:solidFill>
                  <a:schemeClr val="accent1"/>
                </a:solidFill>
                <a:prstDash val="solid"/>
                <a:round/>
                <a:tailEnd type="triangle" w="med" len="med"/>
              </a:ln>
              <a:effectLst/>
            </p:spPr>
            <p:txBody>
              <a:bodyPr wrap="square" lIns="45719" tIns="45719" rIns="45719" bIns="45719" numCol="1" anchor="t">
                <a:noAutofit/>
              </a:bodyPr>
              <a:lstStyle/>
              <a:p>
                <a:pPr>
                  <a:defRPr>
                    <a:solidFill>
                      <a:srgbClr val="FFFFFF"/>
                    </a:solidFill>
                  </a:defRPr>
                </a:pPr>
                <a:endParaRPr/>
              </a:p>
            </p:txBody>
          </p:sp>
        </p:grpSp>
        <p:sp>
          <p:nvSpPr>
            <p:cNvPr id="200" name="Three chosen ideas"/>
            <p:cNvSpPr txBox="1"/>
            <p:nvPr/>
          </p:nvSpPr>
          <p:spPr>
            <a:xfrm>
              <a:off x="9053909" y="5105183"/>
              <a:ext cx="5831097" cy="9796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8847" tIns="108847" rIns="108847" bIns="108847" numCol="1" anchor="t">
              <a:normAutofit/>
            </a:bodyPr>
            <a:lstStyle>
              <a:lvl1pPr>
                <a:spcBef>
                  <a:spcPts val="1700"/>
                </a:spcBef>
                <a:defRPr sz="5000">
                  <a:solidFill>
                    <a:srgbClr val="FFFFFF"/>
                  </a:solidFill>
                  <a:latin typeface="Helvetica Light"/>
                  <a:ea typeface="Helvetica Light"/>
                  <a:cs typeface="Helvetica Light"/>
                  <a:sym typeface="Helvetica Light"/>
                </a:defRPr>
              </a:lvl1pPr>
            </a:lstStyle>
            <a:p>
              <a:r>
                <a:rPr dirty="0"/>
                <a:t>Three chosen ideas</a:t>
              </a:r>
            </a:p>
          </p:txBody>
        </p:sp>
      </p:gr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标题 1"/>
          <p:cNvSpPr txBox="1">
            <a:spLocks noGrp="1"/>
          </p:cNvSpPr>
          <p:nvPr>
            <p:ph type="title"/>
          </p:nvPr>
        </p:nvSpPr>
        <p:spPr>
          <a:xfrm>
            <a:off x="1278475" y="0"/>
            <a:ext cx="23105534" cy="2286000"/>
          </a:xfrm>
          <a:prstGeom prst="rect">
            <a:avLst/>
          </a:prstGeom>
        </p:spPr>
        <p:txBody>
          <a:bodyPr/>
          <a:lstStyle/>
          <a:p>
            <a:r>
              <a:t>Experience Prototyping</a:t>
            </a:r>
          </a:p>
        </p:txBody>
      </p:sp>
      <p:sp>
        <p:nvSpPr>
          <p:cNvPr id="204"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205"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206"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
        <p:nvSpPr>
          <p:cNvPr id="207" name="内容占位符 2"/>
          <p:cNvSpPr txBox="1">
            <a:spLocks noGrp="1"/>
          </p:cNvSpPr>
          <p:nvPr>
            <p:ph type="body" idx="1"/>
          </p:nvPr>
        </p:nvSpPr>
        <p:spPr>
          <a:xfrm>
            <a:off x="2468041" y="-9220201"/>
            <a:ext cx="20726401" cy="9448801"/>
          </a:xfrm>
          <a:prstGeom prst="rect">
            <a:avLst/>
          </a:prstGeom>
        </p:spPr>
        <p:txBody>
          <a:bodyPr/>
          <a:lstStyle/>
          <a:p>
            <a:pPr>
              <a:defRPr>
                <a:solidFill>
                  <a:srgbClr val="000000"/>
                </a:solidFill>
              </a:defRPr>
            </a:pPr>
            <a:r>
              <a:t>Show Pictures of All 3</a:t>
            </a:r>
          </a:p>
          <a:p>
            <a:pPr>
              <a:defRPr>
                <a:solidFill>
                  <a:srgbClr val="000000"/>
                </a:solidFill>
              </a:defRPr>
            </a:pPr>
            <a:endParaRPr/>
          </a:p>
          <a:p>
            <a:pPr>
              <a:defRPr>
                <a:solidFill>
                  <a:srgbClr val="000000"/>
                </a:solidFill>
              </a:defRPr>
            </a:pPr>
            <a:r>
              <a:t>Highlight the One You Chose to Move Forward</a:t>
            </a:r>
          </a:p>
          <a:p>
            <a:pPr>
              <a:defRPr>
                <a:solidFill>
                  <a:srgbClr val="000000"/>
                </a:solidFill>
              </a:defRPr>
            </a:pPr>
            <a:endParaRPr/>
          </a:p>
          <a:p>
            <a:pPr>
              <a:defRPr>
                <a:solidFill>
                  <a:srgbClr val="000000"/>
                </a:solidFill>
              </a:defRPr>
            </a:pPr>
            <a:r>
              <a:t>Tell us </a:t>
            </a:r>
            <a:r>
              <a:rPr i="1"/>
              <a:t>briefly</a:t>
            </a:r>
            <a:r>
              <a:t> why you made that choice</a:t>
            </a:r>
          </a:p>
        </p:txBody>
      </p:sp>
      <p:pic>
        <p:nvPicPr>
          <p:cNvPr id="208" name="IMG_4036.JPG" descr="IMG_4036.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0800000">
            <a:off x="1200152" y="2169148"/>
            <a:ext cx="6773334" cy="5080001"/>
          </a:xfrm>
          <a:prstGeom prst="rect">
            <a:avLst/>
          </a:prstGeom>
          <a:ln w="12700">
            <a:miter lim="400000"/>
          </a:ln>
        </p:spPr>
      </p:pic>
      <p:grpSp>
        <p:nvGrpSpPr>
          <p:cNvPr id="211" name="Group"/>
          <p:cNvGrpSpPr/>
          <p:nvPr/>
        </p:nvGrpSpPr>
        <p:grpSpPr>
          <a:xfrm>
            <a:off x="1727506" y="7555314"/>
            <a:ext cx="6245980" cy="2449797"/>
            <a:chOff x="0" y="0"/>
            <a:chExt cx="6245979" cy="2449796"/>
          </a:xfrm>
        </p:grpSpPr>
        <p:sp>
          <p:nvSpPr>
            <p:cNvPr id="209" name="Online Forum"/>
            <p:cNvSpPr txBox="1"/>
            <p:nvPr/>
          </p:nvSpPr>
          <p:spPr>
            <a:xfrm>
              <a:off x="0" y="0"/>
              <a:ext cx="5718625" cy="1309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8847" tIns="108847" rIns="108847" bIns="108847" numCol="1" anchor="t">
              <a:normAutofit lnSpcReduction="10000"/>
            </a:bodyPr>
            <a:lstStyle>
              <a:lvl1pPr algn="l">
                <a:spcBef>
                  <a:spcPts val="1700"/>
                </a:spcBef>
                <a:defRPr sz="7200">
                  <a:solidFill>
                    <a:srgbClr val="FFFFFF"/>
                  </a:solidFill>
                  <a:latin typeface="Helvetica Light"/>
                  <a:ea typeface="Helvetica Light"/>
                  <a:cs typeface="Helvetica Light"/>
                  <a:sym typeface="Helvetica Light"/>
                </a:defRPr>
              </a:lvl1pPr>
            </a:lstStyle>
            <a:p>
              <a:r>
                <a:t>Online Forum</a:t>
              </a:r>
            </a:p>
          </p:txBody>
        </p:sp>
        <p:sp>
          <p:nvSpPr>
            <p:cNvPr id="210" name="a platform for users answer others’ questions"/>
            <p:cNvSpPr txBox="1"/>
            <p:nvPr/>
          </p:nvSpPr>
          <p:spPr>
            <a:xfrm>
              <a:off x="0" y="1038300"/>
              <a:ext cx="6245980" cy="1411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8847" tIns="108847" rIns="108847" bIns="108847" numCol="1" anchor="t">
              <a:normAutofit/>
            </a:bodyPr>
            <a:lstStyle>
              <a:lvl1pPr algn="l">
                <a:spcBef>
                  <a:spcPts val="1700"/>
                </a:spcBef>
                <a:defRPr sz="3900">
                  <a:solidFill>
                    <a:srgbClr val="A7A7A7"/>
                  </a:solidFill>
                  <a:latin typeface="Helvetica Light"/>
                  <a:ea typeface="Helvetica Light"/>
                  <a:cs typeface="Helvetica Light"/>
                  <a:sym typeface="Helvetica Light"/>
                </a:defRPr>
              </a:lvl1pPr>
            </a:lstStyle>
            <a:p>
              <a:r>
                <a:t>a platform for users answer others’ questions</a:t>
              </a:r>
            </a:p>
          </p:txBody>
        </p:sp>
      </p:grpSp>
      <p:grpSp>
        <p:nvGrpSpPr>
          <p:cNvPr id="215" name="Group"/>
          <p:cNvGrpSpPr/>
          <p:nvPr/>
        </p:nvGrpSpPr>
        <p:grpSpPr>
          <a:xfrm>
            <a:off x="8876089" y="2982423"/>
            <a:ext cx="6399701" cy="9396813"/>
            <a:chOff x="357403" y="0"/>
            <a:chExt cx="6399700" cy="9396812"/>
          </a:xfrm>
        </p:grpSpPr>
        <p:pic>
          <p:nvPicPr>
            <p:cNvPr id="212" name="IMG_4057.jpg" descr="IMG_405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82989" y="1327108"/>
              <a:ext cx="5080002" cy="6773336"/>
            </a:xfrm>
            <a:prstGeom prst="rect">
              <a:avLst/>
            </a:prstGeom>
            <a:ln w="12700" cap="flat">
              <a:noFill/>
              <a:miter lim="400000"/>
            </a:ln>
            <a:effectLst/>
          </p:spPr>
        </p:pic>
        <p:sp>
          <p:nvSpPr>
            <p:cNvPr id="213" name="Smart Health"/>
            <p:cNvSpPr txBox="1"/>
            <p:nvPr/>
          </p:nvSpPr>
          <p:spPr>
            <a:xfrm>
              <a:off x="357403" y="0"/>
              <a:ext cx="5531174" cy="1309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8847" tIns="108847" rIns="108847" bIns="108847" numCol="1" anchor="t">
              <a:normAutofit lnSpcReduction="10000"/>
            </a:bodyPr>
            <a:lstStyle>
              <a:lvl1pPr algn="l">
                <a:spcBef>
                  <a:spcPts val="1700"/>
                </a:spcBef>
                <a:defRPr sz="7200">
                  <a:solidFill>
                    <a:srgbClr val="FFFFFF"/>
                  </a:solidFill>
                  <a:latin typeface="Helvetica Light"/>
                  <a:ea typeface="Helvetica Light"/>
                  <a:cs typeface="Helvetica Light"/>
                  <a:sym typeface="Helvetica Light"/>
                </a:defRPr>
              </a:lvl1pPr>
            </a:lstStyle>
            <a:p>
              <a:r>
                <a:t>Smart Health</a:t>
              </a:r>
            </a:p>
          </p:txBody>
        </p:sp>
        <p:sp>
          <p:nvSpPr>
            <p:cNvPr id="214" name="connected to all of your devices and widgets"/>
            <p:cNvSpPr txBox="1"/>
            <p:nvPr/>
          </p:nvSpPr>
          <p:spPr>
            <a:xfrm>
              <a:off x="511123" y="7985315"/>
              <a:ext cx="6245980" cy="1411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8847" tIns="108847" rIns="108847" bIns="108847" numCol="1" anchor="t">
              <a:normAutofit/>
            </a:bodyPr>
            <a:lstStyle>
              <a:lvl1pPr algn="l">
                <a:spcBef>
                  <a:spcPts val="1700"/>
                </a:spcBef>
                <a:defRPr sz="3900">
                  <a:solidFill>
                    <a:srgbClr val="A7A7A7"/>
                  </a:solidFill>
                  <a:latin typeface="Helvetica Light"/>
                  <a:ea typeface="Helvetica Light"/>
                  <a:cs typeface="Helvetica Light"/>
                  <a:sym typeface="Helvetica Light"/>
                </a:defRPr>
              </a:lvl1pPr>
            </a:lstStyle>
            <a:p>
              <a:r>
                <a:rPr dirty="0"/>
                <a:t>connected to all of your devices and widgets</a:t>
              </a:r>
            </a:p>
          </p:txBody>
        </p:sp>
      </p:grpSp>
      <p:grpSp>
        <p:nvGrpSpPr>
          <p:cNvPr id="219" name="Group"/>
          <p:cNvGrpSpPr/>
          <p:nvPr/>
        </p:nvGrpSpPr>
        <p:grpSpPr>
          <a:xfrm>
            <a:off x="15309866" y="4300925"/>
            <a:ext cx="6773336" cy="8119675"/>
            <a:chOff x="0" y="0"/>
            <a:chExt cx="6773334" cy="8119674"/>
          </a:xfrm>
        </p:grpSpPr>
        <p:pic>
          <p:nvPicPr>
            <p:cNvPr id="216" name="IMG_4035.JPG" descr="IMG_403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0" y="3039673"/>
              <a:ext cx="6773334" cy="5080001"/>
            </a:xfrm>
            <a:prstGeom prst="rect">
              <a:avLst/>
            </a:prstGeom>
            <a:ln w="12700" cap="flat">
              <a:noFill/>
              <a:miter lim="400000"/>
            </a:ln>
            <a:effectLst/>
          </p:spPr>
        </p:pic>
        <p:sp>
          <p:nvSpPr>
            <p:cNvPr id="217" name="Doctor to Home"/>
            <p:cNvSpPr txBox="1"/>
            <p:nvPr/>
          </p:nvSpPr>
          <p:spPr>
            <a:xfrm>
              <a:off x="0" y="0"/>
              <a:ext cx="6684232" cy="1309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8847" tIns="108847" rIns="108847" bIns="108847" numCol="1" anchor="t">
              <a:normAutofit lnSpcReduction="10000"/>
            </a:bodyPr>
            <a:lstStyle>
              <a:lvl1pPr algn="l">
                <a:spcBef>
                  <a:spcPts val="1700"/>
                </a:spcBef>
                <a:defRPr sz="7200">
                  <a:solidFill>
                    <a:srgbClr val="FFFFFF"/>
                  </a:solidFill>
                  <a:latin typeface="Helvetica Light"/>
                  <a:ea typeface="Helvetica Light"/>
                  <a:cs typeface="Helvetica Light"/>
                  <a:sym typeface="Helvetica Light"/>
                </a:defRPr>
              </a:lvl1pPr>
            </a:lstStyle>
            <a:p>
              <a:r>
                <a:t>Doctor to Home</a:t>
              </a:r>
            </a:p>
          </p:txBody>
        </p:sp>
        <p:sp>
          <p:nvSpPr>
            <p:cNvPr id="218" name="pick the doctor and have him/her “delivered” to you"/>
            <p:cNvSpPr txBox="1"/>
            <p:nvPr/>
          </p:nvSpPr>
          <p:spPr>
            <a:xfrm>
              <a:off x="263676" y="1397749"/>
              <a:ext cx="6245981" cy="1411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8847" tIns="108847" rIns="108847" bIns="108847" numCol="1" anchor="t">
              <a:normAutofit/>
            </a:bodyPr>
            <a:lstStyle>
              <a:lvl1pPr algn="l">
                <a:spcBef>
                  <a:spcPts val="1700"/>
                </a:spcBef>
                <a:defRPr sz="3900">
                  <a:solidFill>
                    <a:srgbClr val="A7A7A7"/>
                  </a:solidFill>
                  <a:latin typeface="Helvetica Light"/>
                  <a:ea typeface="Helvetica Light"/>
                  <a:cs typeface="Helvetica Light"/>
                  <a:sym typeface="Helvetica Light"/>
                </a:defRPr>
              </a:lvl1pPr>
            </a:lstStyle>
            <a:p>
              <a:r>
                <a:t>pick the doctor and have him/her “delivered” to you</a:t>
              </a:r>
            </a:p>
          </p:txBody>
        </p:sp>
      </p:grpSp>
      <p:sp>
        <p:nvSpPr>
          <p:cNvPr id="220" name="+"/>
          <p:cNvSpPr txBox="1"/>
          <p:nvPr/>
        </p:nvSpPr>
        <p:spPr>
          <a:xfrm>
            <a:off x="11130552" y="13866828"/>
            <a:ext cx="1022248" cy="18305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ormAutofit lnSpcReduction="10000"/>
          </a:bodyPr>
          <a:lstStyle>
            <a:lvl1pPr>
              <a:spcBef>
                <a:spcPts val="1700"/>
              </a:spcBef>
              <a:defRPr sz="10600" b="1">
                <a:solidFill>
                  <a:srgbClr val="FFFFFF"/>
                </a:solidFill>
                <a:latin typeface="+mj-lt"/>
                <a:ea typeface="+mj-ea"/>
                <a:cs typeface="+mj-cs"/>
                <a:sym typeface="Helvetica"/>
              </a:defRPr>
            </a:lvl1pPr>
          </a:lstStyle>
          <a:p>
            <a:r>
              <a:t>+</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Line"/>
          <p:cNvSpPr/>
          <p:nvPr/>
        </p:nvSpPr>
        <p:spPr>
          <a:xfrm flipV="1">
            <a:off x="11641676" y="357744"/>
            <a:ext cx="1" cy="15083311"/>
          </a:xfrm>
          <a:prstGeom prst="line">
            <a:avLst/>
          </a:prstGeom>
          <a:ln w="25400">
            <a:solidFill>
              <a:srgbClr val="000000">
                <a:alpha val="0"/>
              </a:srgbClr>
            </a:solidFill>
            <a:miter lim="400000"/>
          </a:ln>
        </p:spPr>
        <p:txBody>
          <a:bodyPr lIns="45719" rIns="45719"/>
          <a:lstStyle/>
          <a:p>
            <a:pPr>
              <a:defRPr>
                <a:solidFill>
                  <a:srgbClr val="FFFFFF"/>
                </a:solidFill>
              </a:defRPr>
            </a:pPr>
            <a:endParaRPr/>
          </a:p>
        </p:txBody>
      </p:sp>
      <p:sp>
        <p:nvSpPr>
          <p:cNvPr id="2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pic>
        <p:nvPicPr>
          <p:cNvPr id="224" name="IMG_4036.JPG" descr="IMG_4036.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0800000">
            <a:off x="3108897" y="4928998"/>
            <a:ext cx="6773334" cy="5080001"/>
          </a:xfrm>
          <a:prstGeom prst="rect">
            <a:avLst/>
          </a:prstGeom>
          <a:ln w="12700">
            <a:miter lim="400000"/>
          </a:ln>
        </p:spPr>
      </p:pic>
      <p:grpSp>
        <p:nvGrpSpPr>
          <p:cNvPr id="227" name="Group"/>
          <p:cNvGrpSpPr/>
          <p:nvPr/>
        </p:nvGrpSpPr>
        <p:grpSpPr>
          <a:xfrm>
            <a:off x="3372573" y="2625458"/>
            <a:ext cx="6245981" cy="2413480"/>
            <a:chOff x="0" y="0"/>
            <a:chExt cx="6245979" cy="2413479"/>
          </a:xfrm>
        </p:grpSpPr>
        <p:sp>
          <p:nvSpPr>
            <p:cNvPr id="225" name="Online Forum"/>
            <p:cNvSpPr txBox="1"/>
            <p:nvPr/>
          </p:nvSpPr>
          <p:spPr>
            <a:xfrm>
              <a:off x="263676" y="0"/>
              <a:ext cx="5718626" cy="1309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8847" tIns="108847" rIns="108847" bIns="108847" numCol="1" anchor="t">
              <a:normAutofit lnSpcReduction="10000"/>
            </a:bodyPr>
            <a:lstStyle>
              <a:lvl1pPr algn="l">
                <a:spcBef>
                  <a:spcPts val="1700"/>
                </a:spcBef>
                <a:defRPr sz="7200">
                  <a:solidFill>
                    <a:srgbClr val="FFFFFF"/>
                  </a:solidFill>
                  <a:latin typeface="Helvetica Light"/>
                  <a:ea typeface="Helvetica Light"/>
                  <a:cs typeface="Helvetica Light"/>
                  <a:sym typeface="Helvetica Light"/>
                </a:defRPr>
              </a:lvl1pPr>
            </a:lstStyle>
            <a:p>
              <a:r>
                <a:t>Online Forum</a:t>
              </a:r>
            </a:p>
          </p:txBody>
        </p:sp>
        <p:sp>
          <p:nvSpPr>
            <p:cNvPr id="226" name="a platform for users answer others’ questions"/>
            <p:cNvSpPr txBox="1"/>
            <p:nvPr/>
          </p:nvSpPr>
          <p:spPr>
            <a:xfrm>
              <a:off x="0" y="1001983"/>
              <a:ext cx="6245980" cy="1411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8847" tIns="108847" rIns="108847" bIns="108847" numCol="1" anchor="t">
              <a:normAutofit/>
            </a:bodyPr>
            <a:lstStyle>
              <a:lvl1pPr algn="l">
                <a:spcBef>
                  <a:spcPts val="1700"/>
                </a:spcBef>
                <a:defRPr sz="3900">
                  <a:solidFill>
                    <a:srgbClr val="A7A7A7"/>
                  </a:solidFill>
                  <a:latin typeface="Helvetica Light"/>
                  <a:ea typeface="Helvetica Light"/>
                  <a:cs typeface="Helvetica Light"/>
                  <a:sym typeface="Helvetica Light"/>
                </a:defRPr>
              </a:lvl1pPr>
            </a:lstStyle>
            <a:p>
              <a:r>
                <a:t>a platform for users answer others’ questions</a:t>
              </a:r>
            </a:p>
          </p:txBody>
        </p:sp>
      </p:grpSp>
      <p:grpSp>
        <p:nvGrpSpPr>
          <p:cNvPr id="231" name="Group"/>
          <p:cNvGrpSpPr/>
          <p:nvPr/>
        </p:nvGrpSpPr>
        <p:grpSpPr>
          <a:xfrm>
            <a:off x="13401121" y="2625458"/>
            <a:ext cx="6773335" cy="7383541"/>
            <a:chOff x="0" y="0"/>
            <a:chExt cx="6773334" cy="7383540"/>
          </a:xfrm>
        </p:grpSpPr>
        <p:pic>
          <p:nvPicPr>
            <p:cNvPr id="228" name="IMG_4035.JPG" descr="IMG_4035.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0800000">
              <a:off x="0" y="2303540"/>
              <a:ext cx="6773334" cy="5080001"/>
            </a:xfrm>
            <a:prstGeom prst="rect">
              <a:avLst/>
            </a:prstGeom>
            <a:ln w="12700" cap="flat">
              <a:noFill/>
              <a:miter lim="400000"/>
            </a:ln>
            <a:effectLst/>
          </p:spPr>
        </p:pic>
        <p:sp>
          <p:nvSpPr>
            <p:cNvPr id="229" name="Doctor to Home"/>
            <p:cNvSpPr txBox="1"/>
            <p:nvPr/>
          </p:nvSpPr>
          <p:spPr>
            <a:xfrm>
              <a:off x="0" y="0"/>
              <a:ext cx="6684232" cy="1309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08847" tIns="108847" rIns="108847" bIns="108847" numCol="1" anchor="t">
              <a:normAutofit lnSpcReduction="10000"/>
            </a:bodyPr>
            <a:lstStyle>
              <a:lvl1pPr algn="l">
                <a:spcBef>
                  <a:spcPts val="1700"/>
                </a:spcBef>
                <a:defRPr sz="7200">
                  <a:solidFill>
                    <a:srgbClr val="FFFFFF"/>
                  </a:solidFill>
                  <a:latin typeface="Helvetica Light"/>
                  <a:ea typeface="Helvetica Light"/>
                  <a:cs typeface="Helvetica Light"/>
                  <a:sym typeface="Helvetica Light"/>
                </a:defRPr>
              </a:lvl1pPr>
            </a:lstStyle>
            <a:p>
              <a:r>
                <a:t>Doctor to Home</a:t>
              </a:r>
            </a:p>
          </p:txBody>
        </p:sp>
        <p:sp>
          <p:nvSpPr>
            <p:cNvPr id="230" name="pick the doctor and have him/her “delivered” to you"/>
            <p:cNvSpPr txBox="1"/>
            <p:nvPr/>
          </p:nvSpPr>
          <p:spPr>
            <a:xfrm>
              <a:off x="263676" y="1001983"/>
              <a:ext cx="6245981" cy="1411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8847" tIns="108847" rIns="108847" bIns="108847" numCol="1" anchor="t">
              <a:normAutofit/>
            </a:bodyPr>
            <a:lstStyle>
              <a:lvl1pPr algn="l">
                <a:spcBef>
                  <a:spcPts val="1700"/>
                </a:spcBef>
                <a:defRPr sz="3900">
                  <a:solidFill>
                    <a:srgbClr val="A7A7A7"/>
                  </a:solidFill>
                  <a:latin typeface="Helvetica Light"/>
                  <a:ea typeface="Helvetica Light"/>
                  <a:cs typeface="Helvetica Light"/>
                  <a:sym typeface="Helvetica Light"/>
                </a:defRPr>
              </a:lvl1pPr>
            </a:lstStyle>
            <a:p>
              <a:r>
                <a:t>pick the doctor and have him/her “delivered” to you</a:t>
              </a:r>
            </a:p>
          </p:txBody>
        </p:sp>
      </p:grpSp>
      <p:sp>
        <p:nvSpPr>
          <p:cNvPr id="232" name="+"/>
          <p:cNvSpPr txBox="1"/>
          <p:nvPr/>
        </p:nvSpPr>
        <p:spPr>
          <a:xfrm>
            <a:off x="11130552" y="6145901"/>
            <a:ext cx="1022248" cy="1830597"/>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ormAutofit lnSpcReduction="10000"/>
          </a:bodyPr>
          <a:lstStyle>
            <a:lvl1pPr>
              <a:spcBef>
                <a:spcPts val="1700"/>
              </a:spcBef>
              <a:defRPr sz="10600" b="1">
                <a:solidFill>
                  <a:srgbClr val="FFFFFF"/>
                </a:solidFill>
                <a:latin typeface="+mj-lt"/>
                <a:ea typeface="+mj-ea"/>
                <a:cs typeface="+mj-cs"/>
                <a:sym typeface="Helvetica"/>
              </a:defRPr>
            </a:lvl1pPr>
          </a:lstStyle>
          <a:p>
            <a:r>
              <a:t>+</a:t>
            </a:r>
          </a:p>
        </p:txBody>
      </p:sp>
      <p:sp>
        <p:nvSpPr>
          <p:cNvPr id="233" name="Experience Prototyping"/>
          <p:cNvSpPr txBox="1">
            <a:spLocks noGrp="1"/>
          </p:cNvSpPr>
          <p:nvPr>
            <p:ph type="title"/>
          </p:nvPr>
        </p:nvSpPr>
        <p:spPr>
          <a:prstGeom prst="rect">
            <a:avLst/>
          </a:prstGeom>
        </p:spPr>
        <p:txBody>
          <a:bodyPr/>
          <a:lstStyle/>
          <a:p>
            <a:r>
              <a:t>Experience Prototyping</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236" name="标题 1"/>
          <p:cNvSpPr txBox="1">
            <a:spLocks noGrp="1"/>
          </p:cNvSpPr>
          <p:nvPr>
            <p:ph type="title"/>
          </p:nvPr>
        </p:nvSpPr>
        <p:spPr>
          <a:prstGeom prst="rect">
            <a:avLst/>
          </a:prstGeom>
        </p:spPr>
        <p:txBody>
          <a:bodyPr/>
          <a:lstStyle/>
          <a:p>
            <a:r>
              <a:t>Low-Fi Prototype &amp; Testing</a:t>
            </a:r>
          </a:p>
        </p:txBody>
      </p:sp>
      <p:sp>
        <p:nvSpPr>
          <p:cNvPr id="237" name="副标题 2"/>
          <p:cNvSpPr txBox="1">
            <a:spLocks noGrp="1"/>
          </p:cNvSpPr>
          <p:nvPr>
            <p:ph type="body" sz="quarter" idx="1"/>
          </p:nvPr>
        </p:nvSpPr>
        <p:spPr>
          <a:prstGeom prst="rect">
            <a:avLst/>
          </a:prstGeom>
        </p:spPr>
        <p:txBody>
          <a:bodyPr/>
          <a:lstStyle/>
          <a:p>
            <a:pPr>
              <a:defRPr sz="5000"/>
            </a:pPr>
            <a:r>
              <a:t>Jul.18th</a:t>
            </a:r>
          </a:p>
          <a:p>
            <a:pPr>
              <a:defRPr sz="5000"/>
            </a:pPr>
            <a:r>
              <a:t>Wed.</a:t>
            </a:r>
          </a:p>
        </p:txBody>
      </p:sp>
      <p:sp>
        <p:nvSpPr>
          <p:cNvPr id="238"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239"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40" name="S"/>
          <p:cNvSpPr txBox="1"/>
          <p:nvPr/>
        </p:nvSpPr>
        <p:spPr>
          <a:xfrm>
            <a:off x="5126469" y="13788860"/>
            <a:ext cx="324382" cy="4743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S</a:t>
            </a:r>
          </a:p>
        </p:txBody>
      </p:sp>
      <p:sp>
        <p:nvSpPr>
          <p:cNvPr id="241" name="k"/>
          <p:cNvSpPr txBox="1"/>
          <p:nvPr/>
        </p:nvSpPr>
        <p:spPr>
          <a:xfrm>
            <a:off x="14193466" y="13788860"/>
            <a:ext cx="269241" cy="4743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k</a:t>
            </a:r>
          </a:p>
        </p:txBody>
      </p:sp>
      <p:sp>
        <p:nvSpPr>
          <p:cNvPr id="242" name="c"/>
          <p:cNvSpPr txBox="1"/>
          <p:nvPr/>
        </p:nvSpPr>
        <p:spPr>
          <a:xfrm>
            <a:off x="18445895" y="13788860"/>
            <a:ext cx="269241" cy="4743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c</a:t>
            </a:r>
          </a:p>
        </p:txBody>
      </p:sp>
      <p:sp>
        <p:nvSpPr>
          <p:cNvPr id="243" name="E"/>
          <p:cNvSpPr txBox="1"/>
          <p:nvPr/>
        </p:nvSpPr>
        <p:spPr>
          <a:xfrm>
            <a:off x="8800450" y="14046274"/>
            <a:ext cx="324382" cy="47433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E</a:t>
            </a:r>
          </a:p>
        </p:txBody>
      </p:sp>
      <p:sp>
        <p:nvSpPr>
          <p:cNvPr id="244" name="s"/>
          <p:cNvSpPr txBox="1"/>
          <p:nvPr/>
        </p:nvSpPr>
        <p:spPr>
          <a:xfrm>
            <a:off x="18071476" y="14935517"/>
            <a:ext cx="269241" cy="4743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s</a:t>
            </a:r>
          </a:p>
        </p:txBody>
      </p:sp>
      <p:sp>
        <p:nvSpPr>
          <p:cNvPr id="245" name="e"/>
          <p:cNvSpPr txBox="1"/>
          <p:nvPr/>
        </p:nvSpPr>
        <p:spPr>
          <a:xfrm>
            <a:off x="-828106" y="10759157"/>
            <a:ext cx="287783" cy="47433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e</a:t>
            </a: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标题 1"/>
          <p:cNvSpPr txBox="1"/>
          <p:nvPr/>
        </p:nvSpPr>
        <p:spPr>
          <a:xfrm>
            <a:off x="1278475" y="-1"/>
            <a:ext cx="23105534" cy="2286001"/>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chor="ctr">
            <a:normAutofit/>
          </a:bodyPr>
          <a:lstStyle>
            <a:lvl1pPr algn="l">
              <a:defRPr sz="8800">
                <a:solidFill>
                  <a:srgbClr val="E87A40"/>
                </a:solidFill>
                <a:latin typeface="Helvetica Light"/>
                <a:ea typeface="Helvetica Light"/>
                <a:cs typeface="Helvetica Light"/>
                <a:sym typeface="Helvetica Light"/>
              </a:defRPr>
            </a:lvl1pPr>
          </a:lstStyle>
          <a:p>
            <a:r>
              <a:t>                                            Sketches</a:t>
            </a:r>
          </a:p>
        </p:txBody>
      </p:sp>
      <p:sp>
        <p:nvSpPr>
          <p:cNvPr id="248" name="标题 1"/>
          <p:cNvSpPr txBox="1">
            <a:spLocks noGrp="1"/>
          </p:cNvSpPr>
          <p:nvPr>
            <p:ph type="title"/>
          </p:nvPr>
        </p:nvSpPr>
        <p:spPr>
          <a:xfrm>
            <a:off x="1278475" y="0"/>
            <a:ext cx="23105534" cy="2286000"/>
          </a:xfrm>
          <a:prstGeom prst="rect">
            <a:avLst/>
          </a:prstGeom>
        </p:spPr>
        <p:txBody>
          <a:bodyPr/>
          <a:lstStyle/>
          <a:p>
            <a:r>
              <a:t>Low-Fi Prototype &amp; Testing: </a:t>
            </a:r>
          </a:p>
        </p:txBody>
      </p:sp>
      <p:sp>
        <p:nvSpPr>
          <p:cNvPr id="249"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250"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251"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pic>
        <p:nvPicPr>
          <p:cNvPr id="252" name="IMG_20180719_223740.jpg" descr="IMG_20180719_223740.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075836" y="7590575"/>
            <a:ext cx="3708552" cy="4944735"/>
          </a:xfrm>
          <a:prstGeom prst="rect">
            <a:avLst/>
          </a:prstGeom>
          <a:ln w="12700">
            <a:miter lim="400000"/>
          </a:ln>
        </p:spPr>
      </p:pic>
      <p:pic>
        <p:nvPicPr>
          <p:cNvPr id="254" name="IMG_20180719_223802.jpg" descr="IMG_20180719_223802.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7721" y="7590574"/>
            <a:ext cx="3708552" cy="4944735"/>
          </a:xfrm>
          <a:prstGeom prst="rect">
            <a:avLst/>
          </a:prstGeom>
          <a:ln w="12700">
            <a:miter lim="400000"/>
          </a:ln>
        </p:spPr>
      </p:pic>
      <p:pic>
        <p:nvPicPr>
          <p:cNvPr id="257" name="IMG_20180719_223834.jpg" descr="IMG_20180719_223834.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873025" y="2074747"/>
            <a:ext cx="3708552" cy="4944736"/>
          </a:xfrm>
          <a:prstGeom prst="rect">
            <a:avLst/>
          </a:prstGeom>
          <a:ln w="12700">
            <a:miter lim="400000"/>
          </a:ln>
        </p:spPr>
      </p:pic>
      <p:pic>
        <p:nvPicPr>
          <p:cNvPr id="258" name="IMG_20180719_223844.jpg" descr="IMG_20180719_223844.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69138" y="7527548"/>
            <a:ext cx="3708552" cy="4944735"/>
          </a:xfrm>
          <a:prstGeom prst="rect">
            <a:avLst/>
          </a:prstGeom>
          <a:ln w="12700">
            <a:miter lim="400000"/>
          </a:ln>
        </p:spPr>
      </p:pic>
      <p:pic>
        <p:nvPicPr>
          <p:cNvPr id="260" name="IMG_20180719_223905.jpg" descr="IMG_20180719_223905.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45387" y="2113739"/>
            <a:ext cx="3708552" cy="4944736"/>
          </a:xfrm>
          <a:prstGeom prst="rect">
            <a:avLst/>
          </a:prstGeom>
          <a:ln w="12700">
            <a:miter lim="400000"/>
          </a:ln>
        </p:spPr>
      </p:pic>
      <p:pic>
        <p:nvPicPr>
          <p:cNvPr id="261" name="IMG_20180719_223913.jpg" descr="IMG_20180719_223913.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909206" y="2074747"/>
            <a:ext cx="3708552" cy="4944736"/>
          </a:xfrm>
          <a:prstGeom prst="rect">
            <a:avLst/>
          </a:prstGeom>
          <a:ln w="12700">
            <a:miter lim="400000"/>
          </a:ln>
        </p:spPr>
      </p:pic>
      <p:pic>
        <p:nvPicPr>
          <p:cNvPr id="263" name="IMG_20180719_223942.jpg" descr="IMG_20180719_223942.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966304" y="7590575"/>
            <a:ext cx="3708552" cy="4944735"/>
          </a:xfrm>
          <a:prstGeom prst="rect">
            <a:avLst/>
          </a:prstGeom>
          <a:ln w="12700">
            <a:miter lim="400000"/>
          </a:ln>
        </p:spPr>
      </p:pic>
      <p:pic>
        <p:nvPicPr>
          <p:cNvPr id="266" name="IMG_20180719_224013.jpg" descr="IMG_20180719_224013.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81567" y="2074747"/>
            <a:ext cx="3708552" cy="4944736"/>
          </a:xfrm>
          <a:prstGeom prst="rect">
            <a:avLst/>
          </a:prstGeom>
          <a:ln w="12700">
            <a:miter lim="400000"/>
          </a:ln>
        </p:spPr>
      </p:pic>
      <p:sp>
        <p:nvSpPr>
          <p:cNvPr id="270" name="T"/>
          <p:cNvSpPr txBox="1"/>
          <p:nvPr/>
        </p:nvSpPr>
        <p:spPr>
          <a:xfrm>
            <a:off x="5135740" y="13788860"/>
            <a:ext cx="305840" cy="4743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T</a:t>
            </a:r>
          </a:p>
        </p:txBody>
      </p:sp>
      <p:sp>
        <p:nvSpPr>
          <p:cNvPr id="271" name="a"/>
          <p:cNvSpPr txBox="1"/>
          <p:nvPr/>
        </p:nvSpPr>
        <p:spPr>
          <a:xfrm>
            <a:off x="19584604" y="14962609"/>
            <a:ext cx="287782" cy="47433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a</a:t>
            </a:r>
          </a:p>
        </p:txBody>
      </p:sp>
      <p:sp>
        <p:nvSpPr>
          <p:cNvPr id="272" name="k"/>
          <p:cNvSpPr txBox="1"/>
          <p:nvPr/>
        </p:nvSpPr>
        <p:spPr>
          <a:xfrm>
            <a:off x="9217763" y="14662348"/>
            <a:ext cx="980093" cy="4743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600"/>
            </a:lvl1pPr>
          </a:lstStyle>
          <a:p>
            <a:r>
              <a:t>k</a:t>
            </a:r>
          </a:p>
        </p:txBody>
      </p:sp>
      <p:sp>
        <p:nvSpPr>
          <p:cNvPr id="273" name="s"/>
          <p:cNvSpPr txBox="1"/>
          <p:nvPr/>
        </p:nvSpPr>
        <p:spPr>
          <a:xfrm>
            <a:off x="-605517" y="9557907"/>
            <a:ext cx="269241" cy="47433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s</a:t>
            </a:r>
          </a:p>
        </p:txBody>
      </p:sp>
      <p:sp>
        <p:nvSpPr>
          <p:cNvPr id="274" name="s"/>
          <p:cNvSpPr txBox="1"/>
          <p:nvPr/>
        </p:nvSpPr>
        <p:spPr>
          <a:xfrm>
            <a:off x="24519177" y="11794127"/>
            <a:ext cx="269241" cy="47433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vl1pPr>
          </a:lstStyle>
          <a:p>
            <a:r>
              <a:t>s</a:t>
            </a:r>
          </a:p>
        </p:txBody>
      </p:sp>
      <p:pic>
        <p:nvPicPr>
          <p:cNvPr id="275" name="IMG_4055.JPG" descr="IMG_4055.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7748" y="2113739"/>
            <a:ext cx="3708552" cy="4944736"/>
          </a:xfrm>
          <a:prstGeom prst="rect">
            <a:avLst/>
          </a:prstGeom>
          <a:ln w="12700">
            <a:miter lim="400000"/>
          </a:ln>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标题 1"/>
          <p:cNvSpPr txBox="1"/>
          <p:nvPr/>
        </p:nvSpPr>
        <p:spPr>
          <a:xfrm>
            <a:off x="1278475" y="0"/>
            <a:ext cx="23105534" cy="2286000"/>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chor="ctr">
            <a:normAutofit/>
          </a:bodyPr>
          <a:lstStyle>
            <a:lvl1pPr algn="l">
              <a:defRPr sz="8800">
                <a:solidFill>
                  <a:srgbClr val="E87A40"/>
                </a:solidFill>
                <a:latin typeface="Helvetica Light"/>
                <a:ea typeface="Helvetica Light"/>
                <a:cs typeface="Helvetica Light"/>
                <a:sym typeface="Helvetica Light"/>
              </a:defRPr>
            </a:lvl1pPr>
          </a:lstStyle>
          <a:p>
            <a:r>
              <a:t>Low-Fi Prototype &amp; Testing: </a:t>
            </a:r>
          </a:p>
        </p:txBody>
      </p:sp>
      <p:sp>
        <p:nvSpPr>
          <p:cNvPr id="278" name="标题 1"/>
          <p:cNvSpPr txBox="1">
            <a:spLocks noGrp="1"/>
          </p:cNvSpPr>
          <p:nvPr>
            <p:ph type="title"/>
          </p:nvPr>
        </p:nvSpPr>
        <p:spPr>
          <a:xfrm>
            <a:off x="1278475" y="0"/>
            <a:ext cx="23105534" cy="2286000"/>
          </a:xfrm>
          <a:prstGeom prst="rect">
            <a:avLst/>
          </a:prstGeom>
        </p:spPr>
        <p:txBody>
          <a:bodyPr/>
          <a:lstStyle/>
          <a:p>
            <a:r>
              <a:rPr dirty="0"/>
              <a:t>                                            Tasks</a:t>
            </a:r>
          </a:p>
        </p:txBody>
      </p:sp>
      <p:sp>
        <p:nvSpPr>
          <p:cNvPr id="279" name="标题 1"/>
          <p:cNvSpPr txBox="1"/>
          <p:nvPr/>
        </p:nvSpPr>
        <p:spPr>
          <a:xfrm>
            <a:off x="1278475" y="0"/>
            <a:ext cx="23105534" cy="2286000"/>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chor="ctr">
            <a:normAutofit/>
          </a:bodyPr>
          <a:lstStyle>
            <a:lvl1pPr algn="l">
              <a:defRPr sz="8800">
                <a:solidFill>
                  <a:srgbClr val="E87A40"/>
                </a:solidFill>
                <a:latin typeface="Helvetica Light"/>
                <a:ea typeface="Helvetica Light"/>
                <a:cs typeface="Helvetica Light"/>
                <a:sym typeface="Helvetica Light"/>
              </a:defRPr>
            </a:lvl1pPr>
          </a:lstStyle>
          <a:p>
            <a:r>
              <a:t>Low-Fi Prototype &amp; Testing:</a:t>
            </a:r>
          </a:p>
        </p:txBody>
      </p:sp>
      <p:sp>
        <p:nvSpPr>
          <p:cNvPr id="280"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281" name="内容占位符 2"/>
          <p:cNvSpPr txBox="1">
            <a:spLocks noGrp="1"/>
          </p:cNvSpPr>
          <p:nvPr>
            <p:ph type="body" idx="1"/>
          </p:nvPr>
        </p:nvSpPr>
        <p:spPr>
          <a:xfrm>
            <a:off x="1430266" y="2486824"/>
            <a:ext cx="8767589" cy="10134600"/>
          </a:xfrm>
          <a:prstGeom prst="rect">
            <a:avLst/>
          </a:prstGeom>
        </p:spPr>
        <p:txBody>
          <a:bodyPr>
            <a:normAutofit/>
          </a:bodyPr>
          <a:lstStyle/>
          <a:p>
            <a:r>
              <a:rPr sz="5700" b="1" dirty="0">
                <a:solidFill>
                  <a:srgbClr val="FEFDFF"/>
                </a:solidFill>
                <a:latin typeface="Helvetica Neue" panose="02000503000000020004" pitchFamily="2" charset="0"/>
                <a:cs typeface="Arial"/>
                <a:sym typeface="Arial"/>
              </a:rPr>
              <a:t>1. </a:t>
            </a:r>
            <a:r>
              <a:rPr lang="en-US" sz="5700" b="1" dirty="0">
                <a:solidFill>
                  <a:srgbClr val="FEFDFF"/>
                </a:solidFill>
                <a:latin typeface="Helvetica Neue" panose="02000503000000020004" pitchFamily="2" charset="0"/>
                <a:cs typeface="Arial"/>
                <a:sym typeface="Arial"/>
              </a:rPr>
              <a:t>Schedule house call.</a:t>
            </a:r>
            <a:br>
              <a:rPr lang="en-US" sz="5700" b="1" dirty="0">
                <a:solidFill>
                  <a:srgbClr val="FEFDFF"/>
                </a:solidFill>
                <a:latin typeface="Helvetica Neue" panose="02000503000000020004" pitchFamily="2" charset="0"/>
                <a:cs typeface="Arial"/>
                <a:sym typeface="Arial"/>
              </a:rPr>
            </a:br>
            <a:r>
              <a:rPr lang="en-US" sz="5700" dirty="0">
                <a:solidFill>
                  <a:srgbClr val="FEFDFF"/>
                </a:solidFill>
                <a:latin typeface="Helvetica Neue" panose="02000503000000020004" pitchFamily="2" charset="0"/>
                <a:cs typeface="Arial"/>
                <a:sym typeface="Arial"/>
              </a:rPr>
              <a:t>You have a fever and are worried it might be something worse and you can’t leave your house. Find a doctor who can come visit your home to diagnose and provide treatment.</a:t>
            </a:r>
          </a:p>
        </p:txBody>
      </p:sp>
      <p:sp>
        <p:nvSpPr>
          <p:cNvPr id="282"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283"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284" name="K"/>
          <p:cNvSpPr txBox="1"/>
          <p:nvPr/>
        </p:nvSpPr>
        <p:spPr>
          <a:xfrm>
            <a:off x="9217763" y="14662348"/>
            <a:ext cx="980093" cy="4743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600"/>
            </a:lvl1pPr>
          </a:lstStyle>
          <a:p>
            <a:r>
              <a:t>K</a:t>
            </a:r>
          </a:p>
        </p:txBody>
      </p:sp>
      <p:sp>
        <p:nvSpPr>
          <p:cNvPr id="285" name="e"/>
          <p:cNvSpPr txBox="1"/>
          <p:nvPr/>
        </p:nvSpPr>
        <p:spPr>
          <a:xfrm>
            <a:off x="17230573" y="14662348"/>
            <a:ext cx="980093" cy="4743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600"/>
            </a:lvl1pPr>
          </a:lstStyle>
          <a:p>
            <a:r>
              <a:t>e</a:t>
            </a:r>
          </a:p>
        </p:txBody>
      </p:sp>
      <p:sp>
        <p:nvSpPr>
          <p:cNvPr id="286" name="y"/>
          <p:cNvSpPr txBox="1"/>
          <p:nvPr/>
        </p:nvSpPr>
        <p:spPr>
          <a:xfrm>
            <a:off x="3882052" y="14662348"/>
            <a:ext cx="980093" cy="4743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600"/>
            </a:lvl1pPr>
          </a:lstStyle>
          <a:p>
            <a:r>
              <a:t>y</a:t>
            </a:r>
          </a:p>
        </p:txBody>
      </p:sp>
      <p:sp>
        <p:nvSpPr>
          <p:cNvPr id="2" name="Rectangle 1">
            <a:extLst>
              <a:ext uri="{FF2B5EF4-FFF2-40B4-BE49-F238E27FC236}">
                <a16:creationId xmlns:a16="http://schemas.microsoft.com/office/drawing/2014/main" xmlns="" id="{DDB63F03-56F5-914A-8EBA-02D93EDEF774}"/>
              </a:ext>
            </a:extLst>
          </p:cNvPr>
          <p:cNvSpPr/>
          <p:nvPr/>
        </p:nvSpPr>
        <p:spPr>
          <a:xfrm>
            <a:off x="10625869" y="2486824"/>
            <a:ext cx="12355969" cy="3600986"/>
          </a:xfrm>
          <a:prstGeom prst="rect">
            <a:avLst/>
          </a:prstGeom>
        </p:spPr>
        <p:txBody>
          <a:bodyPr wrap="square">
            <a:spAutoFit/>
          </a:bodyPr>
          <a:lstStyle/>
          <a:p>
            <a:pPr algn="l"/>
            <a:r>
              <a:rPr lang="en-US" b="1" dirty="0">
                <a:solidFill>
                  <a:srgbClr val="FEFDFF"/>
                </a:solidFill>
                <a:latin typeface="Helvetica Neue" panose="02000503000000020004" pitchFamily="2" charset="0"/>
              </a:rPr>
              <a:t>2. Smart diagnosis. </a:t>
            </a:r>
            <a:br>
              <a:rPr lang="en-US" b="1" dirty="0">
                <a:solidFill>
                  <a:srgbClr val="FEFDFF"/>
                </a:solidFill>
                <a:latin typeface="Helvetica Neue" panose="02000503000000020004" pitchFamily="2" charset="0"/>
              </a:rPr>
            </a:br>
            <a:r>
              <a:rPr lang="en-US" dirty="0">
                <a:solidFill>
                  <a:srgbClr val="FEFDFF"/>
                </a:solidFill>
                <a:latin typeface="Helvetica Neue" panose="02000503000000020004" pitchFamily="2" charset="0"/>
              </a:rPr>
              <a:t>You have a rash on your arm and don’t know what it is. Get an initial diagnosis based on your symptoms.</a:t>
            </a:r>
          </a:p>
        </p:txBody>
      </p:sp>
      <p:sp>
        <p:nvSpPr>
          <p:cNvPr id="13" name="Rectangle 12">
            <a:extLst>
              <a:ext uri="{FF2B5EF4-FFF2-40B4-BE49-F238E27FC236}">
                <a16:creationId xmlns:a16="http://schemas.microsoft.com/office/drawing/2014/main" xmlns="" id="{6A162E32-8999-1C4B-A9AA-F2ECBC7B5751}"/>
              </a:ext>
            </a:extLst>
          </p:cNvPr>
          <p:cNvSpPr/>
          <p:nvPr/>
        </p:nvSpPr>
        <p:spPr>
          <a:xfrm>
            <a:off x="10625869" y="6540962"/>
            <a:ext cx="13209408" cy="5355312"/>
          </a:xfrm>
          <a:prstGeom prst="rect">
            <a:avLst/>
          </a:prstGeom>
        </p:spPr>
        <p:txBody>
          <a:bodyPr wrap="square">
            <a:spAutoFit/>
          </a:bodyPr>
          <a:lstStyle/>
          <a:p>
            <a:pPr algn="l"/>
            <a:r>
              <a:rPr lang="en-US" b="1" dirty="0">
                <a:solidFill>
                  <a:srgbClr val="FEFDFF"/>
                </a:solidFill>
                <a:latin typeface="Helvetica Neue" panose="02000503000000020004" pitchFamily="2" charset="0"/>
              </a:rPr>
              <a:t>3. Group feedback</a:t>
            </a:r>
            <a:r>
              <a:rPr lang="en-US" dirty="0">
                <a:solidFill>
                  <a:srgbClr val="FEFDFF"/>
                </a:solidFill>
                <a:latin typeface="Helvetica Neue" panose="02000503000000020004" pitchFamily="2" charset="0"/>
              </a:rPr>
              <a:t>. </a:t>
            </a:r>
            <a:br>
              <a:rPr lang="en-US" dirty="0">
                <a:solidFill>
                  <a:srgbClr val="FEFDFF"/>
                </a:solidFill>
                <a:latin typeface="Helvetica Neue" panose="02000503000000020004" pitchFamily="2" charset="0"/>
              </a:rPr>
            </a:br>
            <a:r>
              <a:rPr lang="en-US" dirty="0">
                <a:solidFill>
                  <a:srgbClr val="FEFDFF"/>
                </a:solidFill>
                <a:latin typeface="Helvetica Neue" panose="02000503000000020004" pitchFamily="2" charset="0"/>
              </a:rPr>
              <a:t>You’ve done what the doctor suggested about your rash, but are still have a bad itch for several days. Post photos of your symptoms online so other people can help suggest remedies. </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289" name="标题 1"/>
          <p:cNvSpPr txBox="1">
            <a:spLocks noGrp="1"/>
          </p:cNvSpPr>
          <p:nvPr>
            <p:ph type="title"/>
          </p:nvPr>
        </p:nvSpPr>
        <p:spPr>
          <a:xfrm>
            <a:off x="1278475" y="0"/>
            <a:ext cx="23105534" cy="2286000"/>
          </a:xfrm>
          <a:prstGeom prst="rect">
            <a:avLst/>
          </a:prstGeom>
        </p:spPr>
        <p:txBody>
          <a:bodyPr/>
          <a:lstStyle/>
          <a:p>
            <a:r>
              <a:t>Low-Fi Prototype &amp; Testing: Key Results</a:t>
            </a:r>
          </a:p>
        </p:txBody>
      </p:sp>
      <p:sp>
        <p:nvSpPr>
          <p:cNvPr id="290" name="内容占位符 2"/>
          <p:cNvSpPr txBox="1">
            <a:spLocks noGrp="1"/>
          </p:cNvSpPr>
          <p:nvPr>
            <p:ph type="body" idx="1"/>
          </p:nvPr>
        </p:nvSpPr>
        <p:spPr>
          <a:prstGeom prst="rect">
            <a:avLst/>
          </a:prstGeom>
        </p:spPr>
        <p:txBody>
          <a:bodyPr/>
          <a:lstStyle/>
          <a:p>
            <a:pPr marL="721894" indent="-721894">
              <a:buSzPct val="100000"/>
              <a:buChar char="•"/>
            </a:pPr>
            <a:r>
              <a:t>Certain pages are missing from the app</a:t>
            </a:r>
          </a:p>
          <a:p>
            <a:pPr marL="721894" indent="-721894">
              <a:buSzPct val="100000"/>
              <a:buChar char="•"/>
            </a:pPr>
            <a:r>
              <a:t>The design of the top nav bar can be revised to further improve convenience</a:t>
            </a:r>
          </a:p>
          <a:p>
            <a:pPr marL="721894" indent="-721894">
              <a:buSzPct val="100000"/>
              <a:buChar char="•"/>
            </a:pPr>
            <a:r>
              <a:t>Pop-up windows to be better designed to meet the expectation of users</a:t>
            </a:r>
          </a:p>
        </p:txBody>
      </p:sp>
      <p:sp>
        <p:nvSpPr>
          <p:cNvPr id="291"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292"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
        <p:nvSpPr>
          <p:cNvPr id="293" name="内容占位符 2"/>
          <p:cNvSpPr txBox="1"/>
          <p:nvPr/>
        </p:nvSpPr>
        <p:spPr>
          <a:xfrm>
            <a:off x="2065876" y="-8737601"/>
            <a:ext cx="20726401" cy="9448801"/>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ormAutofit/>
          </a:bodyPr>
          <a:lstStyle/>
          <a:p>
            <a:pPr algn="l">
              <a:spcBef>
                <a:spcPts val="1700"/>
              </a:spcBef>
              <a:defRPr sz="7200">
                <a:solidFill>
                  <a:srgbClr val="000000"/>
                </a:solidFill>
                <a:latin typeface="Helvetica Light"/>
                <a:ea typeface="Helvetica Light"/>
                <a:cs typeface="Helvetica Light"/>
                <a:sym typeface="Helvetica Light"/>
              </a:defRPr>
            </a:pPr>
            <a:r>
              <a:t>List top 3-5 things you learned from your tests</a:t>
            </a:r>
          </a:p>
          <a:p>
            <a:pPr algn="l">
              <a:spcBef>
                <a:spcPts val="1700"/>
              </a:spcBef>
              <a:defRPr sz="7200">
                <a:solidFill>
                  <a:srgbClr val="000000"/>
                </a:solidFill>
                <a:latin typeface="Helvetica Light"/>
                <a:ea typeface="Helvetica Light"/>
                <a:cs typeface="Helvetica Light"/>
                <a:sym typeface="Helvetica Light"/>
              </a:defRPr>
            </a:pPr>
            <a:r>
              <a:t>If you have pictures (can get from wechat group) of the tests, please include some (this results can be multiple pages)</a:t>
            </a:r>
          </a:p>
        </p:txBody>
      </p:sp>
      <p:sp>
        <p:nvSpPr>
          <p:cNvPr id="294" name="标题 1"/>
          <p:cNvSpPr txBox="1"/>
          <p:nvPr/>
        </p:nvSpPr>
        <p:spPr>
          <a:xfrm>
            <a:off x="1278475" y="0"/>
            <a:ext cx="23105534" cy="2286000"/>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chor="ctr">
            <a:normAutofit/>
          </a:bodyPr>
          <a:lstStyle>
            <a:lvl1pPr algn="l">
              <a:defRPr sz="8800">
                <a:solidFill>
                  <a:srgbClr val="E87A40"/>
                </a:solidFill>
                <a:latin typeface="Helvetica Light"/>
                <a:ea typeface="Helvetica Light"/>
                <a:cs typeface="Helvetica Light"/>
                <a:sym typeface="Helvetica Light"/>
              </a:defRPr>
            </a:lvl1pPr>
          </a:lstStyle>
          <a:p>
            <a:r>
              <a:t>Low-Fi Prototype &amp; Testing:</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297" name="标题 1"/>
          <p:cNvSpPr txBox="1">
            <a:spLocks noGrp="1"/>
          </p:cNvSpPr>
          <p:nvPr>
            <p:ph type="title"/>
          </p:nvPr>
        </p:nvSpPr>
        <p:spPr>
          <a:prstGeom prst="rect">
            <a:avLst/>
          </a:prstGeom>
        </p:spPr>
        <p:txBody>
          <a:bodyPr/>
          <a:lstStyle/>
          <a:p>
            <a:r>
              <a:t>Medium-Fi Prototype</a:t>
            </a:r>
          </a:p>
        </p:txBody>
      </p:sp>
      <p:sp>
        <p:nvSpPr>
          <p:cNvPr id="298" name="副标题 2"/>
          <p:cNvSpPr txBox="1">
            <a:spLocks noGrp="1"/>
          </p:cNvSpPr>
          <p:nvPr>
            <p:ph type="body" sz="quarter" idx="1"/>
          </p:nvPr>
        </p:nvSpPr>
        <p:spPr>
          <a:prstGeom prst="rect">
            <a:avLst/>
          </a:prstGeom>
        </p:spPr>
        <p:txBody>
          <a:bodyPr/>
          <a:lstStyle/>
          <a:p>
            <a:pPr>
              <a:defRPr sz="5000"/>
            </a:pPr>
            <a:r>
              <a:t>Jul. 18th ~ Jul. 19th</a:t>
            </a:r>
          </a:p>
          <a:p>
            <a:pPr>
              <a:defRPr sz="5000"/>
            </a:pPr>
            <a:r>
              <a:t>Wed. &amp; Thu.</a:t>
            </a:r>
          </a:p>
        </p:txBody>
      </p:sp>
      <p:sp>
        <p:nvSpPr>
          <p:cNvPr id="299"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300"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301" name="#$"/>
          <p:cNvSpPr txBox="1"/>
          <p:nvPr/>
        </p:nvSpPr>
        <p:spPr>
          <a:xfrm>
            <a:off x="9217763" y="14662348"/>
            <a:ext cx="980093" cy="4743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600"/>
            </a:lvl1pPr>
          </a:lstStyle>
          <a:p>
            <a:r>
              <a:t>#$</a:t>
            </a: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304" name="标题 1"/>
          <p:cNvSpPr txBox="1">
            <a:spLocks noGrp="1"/>
          </p:cNvSpPr>
          <p:nvPr>
            <p:ph type="title"/>
          </p:nvPr>
        </p:nvSpPr>
        <p:spPr>
          <a:xfrm>
            <a:off x="1278475" y="0"/>
            <a:ext cx="23105534" cy="2286000"/>
          </a:xfrm>
          <a:prstGeom prst="rect">
            <a:avLst/>
          </a:prstGeom>
        </p:spPr>
        <p:txBody>
          <a:bodyPr/>
          <a:lstStyle/>
          <a:p>
            <a:r>
              <a:t>Medium-Fi Prototype #1</a:t>
            </a:r>
          </a:p>
        </p:txBody>
      </p:sp>
      <p:sp>
        <p:nvSpPr>
          <p:cNvPr id="305"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306"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pic>
        <p:nvPicPr>
          <p:cNvPr id="309" name="291532011408_.pic.jpg" descr="291532011408_.pic.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505988" y="6647088"/>
            <a:ext cx="2540001" cy="4517814"/>
          </a:xfrm>
          <a:prstGeom prst="rect">
            <a:avLst/>
          </a:prstGeom>
          <a:ln w="12700">
            <a:miter lim="400000"/>
          </a:ln>
        </p:spPr>
      </p:pic>
      <p:pic>
        <p:nvPicPr>
          <p:cNvPr id="312" name="321532011409_.pic.jpg" descr="321532011409_.pic.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08928" y="1867172"/>
            <a:ext cx="2540001" cy="4517815"/>
          </a:xfrm>
          <a:prstGeom prst="rect">
            <a:avLst/>
          </a:prstGeom>
          <a:ln w="12700">
            <a:miter lim="400000"/>
          </a:ln>
        </p:spPr>
      </p:pic>
      <p:pic>
        <p:nvPicPr>
          <p:cNvPr id="313" name="331532011411_.pic.jpg" descr="331532011411_.pic.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15341" y="1936505"/>
            <a:ext cx="2540001" cy="4517815"/>
          </a:xfrm>
          <a:prstGeom prst="rect">
            <a:avLst/>
          </a:prstGeom>
          <a:ln w="12700">
            <a:miter lim="400000"/>
          </a:ln>
        </p:spPr>
      </p:pic>
      <p:pic>
        <p:nvPicPr>
          <p:cNvPr id="314" name="341532011411_.pic.jpg" descr="341532011411_.pic.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2208" y="1968590"/>
            <a:ext cx="2540001" cy="4517815"/>
          </a:xfrm>
          <a:prstGeom prst="rect">
            <a:avLst/>
          </a:prstGeom>
          <a:ln w="12700">
            <a:miter lim="400000"/>
          </a:ln>
        </p:spPr>
      </p:pic>
      <p:pic>
        <p:nvPicPr>
          <p:cNvPr id="315" name="351532011411_.pic.jpg" descr="351532011411_.pic.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060149" y="1867171"/>
            <a:ext cx="2540001" cy="4517815"/>
          </a:xfrm>
          <a:prstGeom prst="rect">
            <a:avLst/>
          </a:prstGeom>
          <a:ln w="12700">
            <a:miter lim="400000"/>
          </a:ln>
        </p:spPr>
      </p:pic>
      <p:pic>
        <p:nvPicPr>
          <p:cNvPr id="316" name="361532011412_.pic.jpg" descr="361532011412_.pic.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485795" y="1867171"/>
            <a:ext cx="2540001" cy="4517815"/>
          </a:xfrm>
          <a:prstGeom prst="rect">
            <a:avLst/>
          </a:prstGeom>
          <a:ln w="12700">
            <a:miter lim="400000"/>
          </a:ln>
        </p:spPr>
      </p:pic>
      <p:pic>
        <p:nvPicPr>
          <p:cNvPr id="317" name="371532011414_.pic.jpg" descr="371532011414_.pic.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809106" y="6647088"/>
            <a:ext cx="2540001" cy="4517814"/>
          </a:xfrm>
          <a:prstGeom prst="rect">
            <a:avLst/>
          </a:prstGeom>
          <a:ln w="12700">
            <a:miter lim="400000"/>
          </a:ln>
        </p:spPr>
      </p:pic>
      <p:pic>
        <p:nvPicPr>
          <p:cNvPr id="318" name="381532011414_.pic.jpg" descr="381532011414_.pic.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12223" y="6679173"/>
            <a:ext cx="2540001" cy="4517814"/>
          </a:xfrm>
          <a:prstGeom prst="rect">
            <a:avLst/>
          </a:prstGeom>
          <a:ln w="12700">
            <a:miter lim="400000"/>
          </a:ln>
        </p:spPr>
      </p:pic>
      <p:pic>
        <p:nvPicPr>
          <p:cNvPr id="319" name="391532011414_.pic.jpg" descr="391532011414_.pic.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15341" y="6679173"/>
            <a:ext cx="2540001" cy="4517814"/>
          </a:xfrm>
          <a:prstGeom prst="rect">
            <a:avLst/>
          </a:prstGeom>
          <a:ln w="12700">
            <a:miter lim="400000"/>
          </a:ln>
        </p:spPr>
      </p:pic>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322" name="标题 1"/>
          <p:cNvSpPr txBox="1">
            <a:spLocks noGrp="1"/>
          </p:cNvSpPr>
          <p:nvPr>
            <p:ph type="title"/>
          </p:nvPr>
        </p:nvSpPr>
        <p:spPr>
          <a:prstGeom prst="rect">
            <a:avLst/>
          </a:prstGeom>
        </p:spPr>
        <p:txBody>
          <a:bodyPr/>
          <a:lstStyle/>
          <a:p>
            <a:r>
              <a:t>Group Heuristic Evaluation</a:t>
            </a:r>
          </a:p>
        </p:txBody>
      </p:sp>
      <p:sp>
        <p:nvSpPr>
          <p:cNvPr id="323" name="副标题 2"/>
          <p:cNvSpPr txBox="1">
            <a:spLocks noGrp="1"/>
          </p:cNvSpPr>
          <p:nvPr>
            <p:ph type="body" sz="quarter" idx="1"/>
          </p:nvPr>
        </p:nvSpPr>
        <p:spPr>
          <a:prstGeom prst="rect">
            <a:avLst/>
          </a:prstGeom>
        </p:spPr>
        <p:txBody>
          <a:bodyPr/>
          <a:lstStyle/>
          <a:p>
            <a:pPr>
              <a:defRPr sz="5000"/>
            </a:pPr>
            <a:r>
              <a:t>Jul.18th</a:t>
            </a:r>
          </a:p>
          <a:p>
            <a:pPr>
              <a:defRPr sz="5000"/>
            </a:pPr>
            <a:r>
              <a:t>Thu.</a:t>
            </a:r>
          </a:p>
        </p:txBody>
      </p:sp>
      <p:sp>
        <p:nvSpPr>
          <p:cNvPr id="324"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325"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页脚占位符 2"/>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110" name="日期占位符 1"/>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111" name="灯片编号占位符 3"/>
          <p:cNvSpPr txBox="1">
            <a:spLocks noGrp="1"/>
          </p:cNvSpPr>
          <p:nvPr>
            <p:ph type="sldNum" sz="quarter" idx="2"/>
          </p:nvPr>
        </p:nvSpPr>
        <p:spPr>
          <a:xfrm>
            <a:off x="23984135" y="13106401"/>
            <a:ext cx="399866"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12" name="文本框 7"/>
          <p:cNvSpPr txBox="1"/>
          <p:nvPr/>
        </p:nvSpPr>
        <p:spPr>
          <a:xfrm>
            <a:off x="9446367" y="11126144"/>
            <a:ext cx="916738"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800">
                <a:solidFill>
                  <a:srgbClr val="FFFFFF"/>
                </a:solidFill>
                <a:latin typeface="Helvetica Light"/>
                <a:ea typeface="Helvetica Light"/>
                <a:cs typeface="Helvetica Light"/>
                <a:sym typeface="Helvetica Light"/>
              </a:defRPr>
            </a:lvl1pPr>
          </a:lstStyle>
          <a:p>
            <a:r>
              <a:t>Bill</a:t>
            </a:r>
          </a:p>
        </p:txBody>
      </p:sp>
      <p:sp>
        <p:nvSpPr>
          <p:cNvPr id="113" name="文本框 8"/>
          <p:cNvSpPr txBox="1"/>
          <p:nvPr/>
        </p:nvSpPr>
        <p:spPr>
          <a:xfrm>
            <a:off x="11606158" y="11126144"/>
            <a:ext cx="849682"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800">
                <a:solidFill>
                  <a:srgbClr val="FFFFFF"/>
                </a:solidFill>
                <a:latin typeface="Helvetica Light"/>
                <a:ea typeface="Helvetica Light"/>
                <a:cs typeface="Helvetica Light"/>
                <a:sym typeface="Helvetica Light"/>
              </a:defRPr>
            </a:lvl1pPr>
          </a:lstStyle>
          <a:p>
            <a:r>
              <a:t>Ke</a:t>
            </a:r>
          </a:p>
        </p:txBody>
      </p:sp>
      <p:sp>
        <p:nvSpPr>
          <p:cNvPr id="114" name="文本框 9"/>
          <p:cNvSpPr txBox="1"/>
          <p:nvPr/>
        </p:nvSpPr>
        <p:spPr>
          <a:xfrm>
            <a:off x="13376548" y="11126144"/>
            <a:ext cx="1561085"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800">
                <a:solidFill>
                  <a:srgbClr val="FFFFFF"/>
                </a:solidFill>
                <a:latin typeface="Helvetica Light"/>
                <a:ea typeface="Helvetica Light"/>
                <a:cs typeface="Helvetica Light"/>
                <a:sym typeface="Helvetica Light"/>
              </a:defRPr>
            </a:lvl1pPr>
          </a:lstStyle>
          <a:p>
            <a:r>
              <a:t>Issac</a:t>
            </a:r>
          </a:p>
        </p:txBody>
      </p:sp>
      <p:pic>
        <p:nvPicPr>
          <p:cNvPr id="115" name="IMG_4024.JPG" descr="IMG_4024.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7843837" y="3720052"/>
            <a:ext cx="8696319" cy="7341230"/>
          </a:xfrm>
          <a:prstGeom prst="rect">
            <a:avLst/>
          </a:prstGeom>
          <a:ln w="12700">
            <a:miter lim="400000"/>
          </a:ln>
        </p:spPr>
      </p:pic>
      <p:sp>
        <p:nvSpPr>
          <p:cNvPr id="116" name="About the Team"/>
          <p:cNvSpPr txBox="1">
            <a:spLocks noGrp="1"/>
          </p:cNvSpPr>
          <p:nvPr>
            <p:ph type="title" idx="4294967295"/>
          </p:nvPr>
        </p:nvSpPr>
        <p:spPr>
          <a:xfrm>
            <a:off x="1278475" y="0"/>
            <a:ext cx="23105534" cy="2286000"/>
          </a:xfrm>
          <a:prstGeom prst="rect">
            <a:avLst/>
          </a:prstGeom>
        </p:spPr>
        <p:txBody>
          <a:bodyPr/>
          <a:lstStyle/>
          <a:p>
            <a:r>
              <a:t>About the Team</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328" name="标题 1"/>
          <p:cNvSpPr txBox="1">
            <a:spLocks noGrp="1"/>
          </p:cNvSpPr>
          <p:nvPr>
            <p:ph type="title"/>
          </p:nvPr>
        </p:nvSpPr>
        <p:spPr/>
        <p:txBody>
          <a:bodyPr/>
          <a:lstStyle/>
          <a:p>
            <a:r>
              <a:rPr lang="en-US" dirty="0"/>
              <a:t>Group Heuristic Evaluation: Key Results</a:t>
            </a:r>
          </a:p>
        </p:txBody>
      </p:sp>
      <p:sp>
        <p:nvSpPr>
          <p:cNvPr id="329" name="内容占位符 2"/>
          <p:cNvSpPr txBox="1">
            <a:spLocks noGrp="1"/>
          </p:cNvSpPr>
          <p:nvPr>
            <p:ph type="body" idx="1"/>
          </p:nvPr>
        </p:nvSpPr>
        <p:spPr/>
        <p:txBody>
          <a:bodyPr>
            <a:normAutofit fontScale="92500"/>
          </a:bodyPr>
          <a:lstStyle/>
          <a:p>
            <a:pPr marL="857250" indent="-857250">
              <a:buFont typeface="Arial" panose="020B0604020202020204" pitchFamily="34" charset="0"/>
              <a:buChar char="•"/>
            </a:pPr>
            <a:r>
              <a:rPr lang="en-US" dirty="0"/>
              <a:t>Lack of contrast between pop-up windows and original page</a:t>
            </a:r>
          </a:p>
          <a:p>
            <a:pPr marL="857250" indent="-857250">
              <a:buFont typeface="Arial" panose="020B0604020202020204" pitchFamily="34" charset="0"/>
              <a:buChar char="•"/>
            </a:pPr>
            <a:r>
              <a:rPr lang="en-US" dirty="0"/>
              <a:t>The “forget password” page is a dead end (no way back)</a:t>
            </a:r>
          </a:p>
          <a:p>
            <a:pPr marL="857250" indent="-857250">
              <a:buFont typeface="Arial" panose="020B0604020202020204" pitchFamily="34" charset="0"/>
              <a:buChar char="•"/>
            </a:pPr>
            <a:r>
              <a:rPr lang="en-US" dirty="0"/>
              <a:t>There are both Chinese and English in some pages</a:t>
            </a:r>
          </a:p>
          <a:p>
            <a:pPr marL="857250" indent="-857250">
              <a:buFont typeface="Arial" panose="020B0604020202020204" pitchFamily="34" charset="0"/>
              <a:buChar char="•"/>
            </a:pPr>
            <a:r>
              <a:rPr lang="en-US" dirty="0"/>
              <a:t>No way of canceling after checking the “Terms of Use” box</a:t>
            </a:r>
          </a:p>
          <a:p>
            <a:pPr marL="857250" indent="-857250">
              <a:buFont typeface="Arial" panose="020B0604020202020204" pitchFamily="34" charset="0"/>
              <a:buChar char="•"/>
            </a:pPr>
            <a:r>
              <a:rPr lang="en-US" dirty="0"/>
              <a:t>Buttons not working</a:t>
            </a:r>
          </a:p>
        </p:txBody>
      </p:sp>
      <p:sp>
        <p:nvSpPr>
          <p:cNvPr id="331" name="灯片编号占位符 5"/>
          <p:cNvSpPr txBox="1">
            <a:spLocks noGrp="1"/>
          </p:cNvSpPr>
          <p:nvPr>
            <p:ph type="sldNum" sz="quarter" idx="2"/>
          </p:nvPr>
        </p:nvSpPr>
        <p:spPr/>
        <p:txBody>
          <a:bodyPr/>
          <a:lstStyle/>
          <a:p>
            <a:fld id="{86CB4B4D-7CA3-9044-876B-883B54F8677D}" type="slidenum">
              <a:rPr lang="en-US" smtClean="0"/>
              <a:pPr/>
              <a:t>20</a:t>
            </a:fld>
            <a:endParaRPr lang="en-US"/>
          </a:p>
        </p:txBody>
      </p:sp>
      <p:sp>
        <p:nvSpPr>
          <p:cNvPr id="330"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334" name="标题 1"/>
          <p:cNvSpPr txBox="1">
            <a:spLocks noGrp="1"/>
          </p:cNvSpPr>
          <p:nvPr>
            <p:ph type="title"/>
          </p:nvPr>
        </p:nvSpPr>
        <p:spPr>
          <a:xfrm>
            <a:off x="1278475" y="0"/>
            <a:ext cx="23105534" cy="2286000"/>
          </a:xfrm>
          <a:prstGeom prst="rect">
            <a:avLst/>
          </a:prstGeom>
        </p:spPr>
        <p:txBody>
          <a:bodyPr/>
          <a:lstStyle/>
          <a:p>
            <a:r>
              <a:t>Medium-Fi Prototype #2: Key Changes</a:t>
            </a:r>
          </a:p>
        </p:txBody>
      </p:sp>
      <p:sp>
        <p:nvSpPr>
          <p:cNvPr id="335"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336"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pic>
        <p:nvPicPr>
          <p:cNvPr id="337" name="3EB54CD3-DF71-4086-97B3-441D5391AFA3.png" descr="3EB54CD3-DF71-4086-97B3-441D5391AFA3.png"/>
          <p:cNvPicPr>
            <a:picLocks noChangeAspect="1"/>
          </p:cNvPicPr>
          <p:nvPr/>
        </p:nvPicPr>
        <p:blipFill>
          <a:blip r:embed="rId2">
            <a:extLst/>
          </a:blip>
          <a:stretch>
            <a:fillRect/>
          </a:stretch>
        </p:blipFill>
        <p:spPr>
          <a:xfrm>
            <a:off x="1811394" y="2286943"/>
            <a:ext cx="5462560" cy="9709365"/>
          </a:xfrm>
          <a:prstGeom prst="rect">
            <a:avLst/>
          </a:prstGeom>
          <a:ln w="12700">
            <a:miter lim="400000"/>
          </a:ln>
        </p:spPr>
      </p:pic>
      <p:pic>
        <p:nvPicPr>
          <p:cNvPr id="338" name="6D27B7D4-505A-4D1A-8AAF-67060719AE08.png" descr="6D27B7D4-505A-4D1A-8AAF-67060719AE08.png"/>
          <p:cNvPicPr>
            <a:picLocks noChangeAspect="1"/>
          </p:cNvPicPr>
          <p:nvPr/>
        </p:nvPicPr>
        <p:blipFill>
          <a:blip r:embed="rId3">
            <a:extLst/>
          </a:blip>
          <a:stretch>
            <a:fillRect/>
          </a:stretch>
        </p:blipFill>
        <p:spPr>
          <a:xfrm>
            <a:off x="17110047" y="2286943"/>
            <a:ext cx="5474073" cy="9709365"/>
          </a:xfrm>
          <a:prstGeom prst="rect">
            <a:avLst/>
          </a:prstGeom>
          <a:ln w="12700">
            <a:miter lim="400000"/>
          </a:ln>
        </p:spPr>
      </p:pic>
      <p:sp>
        <p:nvSpPr>
          <p:cNvPr id="339" name="Background color changed from blank white to green in order for a stronger contrast as well as to cover the page underneath"/>
          <p:cNvSpPr txBox="1"/>
          <p:nvPr/>
        </p:nvSpPr>
        <p:spPr>
          <a:xfrm>
            <a:off x="8057673" y="5127777"/>
            <a:ext cx="8268655" cy="4027697"/>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ormAutofit/>
          </a:bodyPr>
          <a:lstStyle>
            <a:lvl1pPr>
              <a:spcBef>
                <a:spcPts val="1700"/>
              </a:spcBef>
              <a:defRPr sz="5000">
                <a:solidFill>
                  <a:srgbClr val="FFFFFF"/>
                </a:solidFill>
                <a:latin typeface="Helvetica Light"/>
                <a:ea typeface="Helvetica Light"/>
                <a:cs typeface="Helvetica Light"/>
                <a:sym typeface="Helvetica Light"/>
              </a:defRPr>
            </a:lvl1pPr>
          </a:lstStyle>
          <a:p>
            <a:r>
              <a:t>Background color changed from blank white to green in order for a stronger contrast as well as to cover the page underneath</a:t>
            </a: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347" name="标题 1"/>
          <p:cNvSpPr txBox="1">
            <a:spLocks noGrp="1"/>
          </p:cNvSpPr>
          <p:nvPr>
            <p:ph type="title"/>
          </p:nvPr>
        </p:nvSpPr>
        <p:spPr>
          <a:xfrm>
            <a:off x="1278475" y="0"/>
            <a:ext cx="23105534" cy="2286000"/>
          </a:xfrm>
          <a:prstGeom prst="rect">
            <a:avLst/>
          </a:prstGeom>
        </p:spPr>
        <p:txBody>
          <a:bodyPr/>
          <a:lstStyle/>
          <a:p>
            <a:r>
              <a:rPr dirty="0"/>
              <a:t>Usability Test</a:t>
            </a:r>
            <a:r>
              <a:rPr lang="en-US" dirty="0"/>
              <a:t>: Medium-Fi Prototype #2</a:t>
            </a:r>
            <a:endParaRPr dirty="0"/>
          </a:p>
        </p:txBody>
      </p:sp>
      <p:sp>
        <p:nvSpPr>
          <p:cNvPr id="348" name="内容占位符 2"/>
          <p:cNvSpPr txBox="1">
            <a:spLocks noGrp="1"/>
          </p:cNvSpPr>
          <p:nvPr>
            <p:ph type="body" idx="1"/>
          </p:nvPr>
        </p:nvSpPr>
        <p:spPr>
          <a:xfrm>
            <a:off x="9187641" y="2971799"/>
            <a:ext cx="12817236" cy="9448801"/>
          </a:xfrm>
          <a:prstGeom prst="rect">
            <a:avLst/>
          </a:prstGeom>
        </p:spPr>
        <p:txBody>
          <a:bodyPr>
            <a:normAutofit/>
          </a:bodyPr>
          <a:lstStyle/>
          <a:p>
            <a:pPr marL="857250" indent="-857250">
              <a:buFont typeface="Arial" panose="020B0604020202020204" pitchFamily="34" charset="0"/>
              <a:buChar char="•"/>
            </a:pPr>
            <a:r>
              <a:rPr lang="en-US" dirty="0">
                <a:solidFill>
                  <a:srgbClr val="FEFDFF"/>
                </a:solidFill>
              </a:rPr>
              <a:t>“Log in successful” window is not necessary</a:t>
            </a:r>
          </a:p>
          <a:p>
            <a:pPr marL="857250" indent="-857250">
              <a:buFont typeface="Arial" panose="020B0604020202020204" pitchFamily="34" charset="0"/>
              <a:buChar char="•"/>
            </a:pPr>
            <a:r>
              <a:rPr lang="en-US" dirty="0">
                <a:solidFill>
                  <a:srgbClr val="FEFDFF"/>
                </a:solidFill>
              </a:rPr>
              <a:t>The direction of the “Back” icon is confusing</a:t>
            </a:r>
          </a:p>
          <a:p>
            <a:pPr marL="857250" indent="-857250">
              <a:buFont typeface="Arial" panose="020B0604020202020204" pitchFamily="34" charset="0"/>
              <a:buChar char="•"/>
            </a:pPr>
            <a:r>
              <a:rPr lang="en-US" dirty="0">
                <a:solidFill>
                  <a:srgbClr val="FEFDFF"/>
                </a:solidFill>
              </a:rPr>
              <a:t>Certain triggering areas of buttons not big enough</a:t>
            </a:r>
          </a:p>
          <a:p>
            <a:pPr lvl="4" indent="0"/>
            <a:r>
              <a:rPr lang="en-US" sz="4000" dirty="0">
                <a:solidFill>
                  <a:srgbClr val="FEFDFF"/>
                </a:solidFill>
              </a:rPr>
              <a:t>		Inconvenient for users</a:t>
            </a:r>
          </a:p>
        </p:txBody>
      </p:sp>
      <p:sp>
        <p:nvSpPr>
          <p:cNvPr id="349"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350"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3" name="Picture 2">
            <a:extLst>
              <a:ext uri="{FF2B5EF4-FFF2-40B4-BE49-F238E27FC236}">
                <a16:creationId xmlns:a16="http://schemas.microsoft.com/office/drawing/2014/main" xmlns="" id="{413A4900-BF01-8F43-9822-A4C39DD81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374966">
            <a:off x="168006" y="4206910"/>
            <a:ext cx="5882640" cy="4411980"/>
          </a:xfrm>
          <a:prstGeom prst="rect">
            <a:avLst/>
          </a:prstGeom>
        </p:spPr>
      </p:pic>
      <p:pic>
        <p:nvPicPr>
          <p:cNvPr id="5" name="Picture 4">
            <a:extLst>
              <a:ext uri="{FF2B5EF4-FFF2-40B4-BE49-F238E27FC236}">
                <a16:creationId xmlns:a16="http://schemas.microsoft.com/office/drawing/2014/main" xmlns="" id="{54938D20-3883-9242-BA94-B03D5F855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483980">
            <a:off x="3251151" y="2835308"/>
            <a:ext cx="5598160" cy="4198620"/>
          </a:xfrm>
          <a:prstGeom prst="rect">
            <a:avLst/>
          </a:prstGeom>
        </p:spPr>
      </p:pic>
      <p:pic>
        <p:nvPicPr>
          <p:cNvPr id="4" name="Picture 3">
            <a:extLst>
              <a:ext uri="{FF2B5EF4-FFF2-40B4-BE49-F238E27FC236}">
                <a16:creationId xmlns:a16="http://schemas.microsoft.com/office/drawing/2014/main" xmlns="" id="{E7D41E23-8493-754B-A146-BC3C3BD1B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39822">
            <a:off x="1570151" y="8671691"/>
            <a:ext cx="6370878" cy="4247252"/>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353" name="标题 1"/>
          <p:cNvSpPr txBox="1">
            <a:spLocks noGrp="1"/>
          </p:cNvSpPr>
          <p:nvPr>
            <p:ph type="title"/>
          </p:nvPr>
        </p:nvSpPr>
        <p:spPr>
          <a:xfrm>
            <a:off x="1278475" y="0"/>
            <a:ext cx="23105534" cy="2286000"/>
          </a:xfrm>
          <a:prstGeom prst="rect">
            <a:avLst/>
          </a:prstGeom>
        </p:spPr>
        <p:txBody>
          <a:bodyPr/>
          <a:lstStyle/>
          <a:p>
            <a:r>
              <a:t>Medium-Fi Prototype #3: Key Changes</a:t>
            </a:r>
          </a:p>
        </p:txBody>
      </p:sp>
      <p:sp>
        <p:nvSpPr>
          <p:cNvPr id="355"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356"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pic>
        <p:nvPicPr>
          <p:cNvPr id="5" name="Picture 4">
            <a:extLst>
              <a:ext uri="{FF2B5EF4-FFF2-40B4-BE49-F238E27FC236}">
                <a16:creationId xmlns:a16="http://schemas.microsoft.com/office/drawing/2014/main" xmlns="" id="{0E7AEF91-97AF-5F4A-8195-37342E72A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192" y="2149474"/>
            <a:ext cx="3516539" cy="6254750"/>
          </a:xfrm>
          <a:prstGeom prst="rect">
            <a:avLst/>
          </a:prstGeom>
        </p:spPr>
      </p:pic>
      <p:pic>
        <p:nvPicPr>
          <p:cNvPr id="7" name="Picture 6">
            <a:extLst>
              <a:ext uri="{FF2B5EF4-FFF2-40B4-BE49-F238E27FC236}">
                <a16:creationId xmlns:a16="http://schemas.microsoft.com/office/drawing/2014/main" xmlns="" id="{41D0E10B-A422-584E-8D00-4FE30BAC3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3327" y="2149474"/>
            <a:ext cx="3516539" cy="6254750"/>
          </a:xfrm>
          <a:prstGeom prst="rect">
            <a:avLst/>
          </a:prstGeom>
        </p:spPr>
      </p:pic>
      <p:pic>
        <p:nvPicPr>
          <p:cNvPr id="9" name="Picture 8">
            <a:extLst>
              <a:ext uri="{FF2B5EF4-FFF2-40B4-BE49-F238E27FC236}">
                <a16:creationId xmlns:a16="http://schemas.microsoft.com/office/drawing/2014/main" xmlns="" id="{800F2EA8-0B71-EB40-890E-0EA741161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1979" y="2149474"/>
            <a:ext cx="3516539" cy="6254750"/>
          </a:xfrm>
          <a:prstGeom prst="rect">
            <a:avLst/>
          </a:prstGeom>
        </p:spPr>
      </p:pic>
      <p:pic>
        <p:nvPicPr>
          <p:cNvPr id="11" name="Picture 10">
            <a:extLst>
              <a:ext uri="{FF2B5EF4-FFF2-40B4-BE49-F238E27FC236}">
                <a16:creationId xmlns:a16="http://schemas.microsoft.com/office/drawing/2014/main" xmlns="" id="{5C968931-2026-8A46-A368-0DC3B60D64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72414" y="2112689"/>
            <a:ext cx="3516539" cy="6254750"/>
          </a:xfrm>
          <a:prstGeom prst="rect">
            <a:avLst/>
          </a:prstGeom>
        </p:spPr>
      </p:pic>
      <p:pic>
        <p:nvPicPr>
          <p:cNvPr id="15" name="Picture 14">
            <a:extLst>
              <a:ext uri="{FF2B5EF4-FFF2-40B4-BE49-F238E27FC236}">
                <a16:creationId xmlns:a16="http://schemas.microsoft.com/office/drawing/2014/main" xmlns="" id="{3DD8762C-6CEA-4046-A343-2D5B03C15E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203" y="2149474"/>
            <a:ext cx="3516539" cy="6254750"/>
          </a:xfrm>
          <a:prstGeom prst="rect">
            <a:avLst/>
          </a:prstGeom>
        </p:spPr>
      </p:pic>
      <p:sp>
        <p:nvSpPr>
          <p:cNvPr id="16" name="TextBox 15">
            <a:extLst>
              <a:ext uri="{FF2B5EF4-FFF2-40B4-BE49-F238E27FC236}">
                <a16:creationId xmlns:a16="http://schemas.microsoft.com/office/drawing/2014/main" xmlns="" id="{1FAB2381-75EF-8741-BA6A-2794D3FCA608}"/>
              </a:ext>
            </a:extLst>
          </p:cNvPr>
          <p:cNvSpPr txBox="1"/>
          <p:nvPr/>
        </p:nvSpPr>
        <p:spPr>
          <a:xfrm>
            <a:off x="7558439" y="9301071"/>
            <a:ext cx="8208868" cy="969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5700" b="0" i="0" u="none" strike="noStrike" cap="none" spc="0" normalizeH="0" baseline="0" dirty="0">
                <a:ln>
                  <a:noFill/>
                </a:ln>
                <a:solidFill>
                  <a:srgbClr val="FEFDFF"/>
                </a:solidFill>
                <a:effectLst/>
                <a:uFillTx/>
                <a:latin typeface="Arial"/>
                <a:ea typeface="Arial"/>
                <a:cs typeface="Arial"/>
                <a:sym typeface="Arial"/>
              </a:rPr>
              <a:t>Tutorial at the first log in</a:t>
            </a: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359" name="标题 1"/>
          <p:cNvSpPr txBox="1">
            <a:spLocks noGrp="1"/>
          </p:cNvSpPr>
          <p:nvPr>
            <p:ph type="title"/>
          </p:nvPr>
        </p:nvSpPr>
        <p:spPr>
          <a:xfrm>
            <a:off x="1278475" y="0"/>
            <a:ext cx="23105534" cy="2286000"/>
          </a:xfrm>
          <a:prstGeom prst="rect">
            <a:avLst/>
          </a:prstGeom>
        </p:spPr>
        <p:txBody>
          <a:bodyPr/>
          <a:lstStyle/>
          <a:p>
            <a:r>
              <a:rPr dirty="0"/>
              <a:t>Medium-Fi Prototype #3</a:t>
            </a:r>
          </a:p>
        </p:txBody>
      </p:sp>
      <p:sp>
        <p:nvSpPr>
          <p:cNvPr id="360" name="内容占位符 2"/>
          <p:cNvSpPr txBox="1">
            <a:spLocks noGrp="1"/>
          </p:cNvSpPr>
          <p:nvPr>
            <p:ph type="body" idx="1"/>
          </p:nvPr>
        </p:nvSpPr>
        <p:spPr>
          <a:xfrm>
            <a:off x="1278476" y="10789920"/>
            <a:ext cx="20726401" cy="1630680"/>
          </a:xfrm>
          <a:prstGeom prst="rect">
            <a:avLst/>
          </a:prstGeom>
        </p:spPr>
        <p:txBody>
          <a:bodyPr/>
          <a:lstStyle/>
          <a:p>
            <a:r>
              <a:rPr lang="en-US" dirty="0"/>
              <a:t>Change in the color</a:t>
            </a:r>
            <a:endParaRPr dirty="0"/>
          </a:p>
        </p:txBody>
      </p:sp>
      <p:sp>
        <p:nvSpPr>
          <p:cNvPr id="361"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362"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3" name="Picture 2">
            <a:extLst>
              <a:ext uri="{FF2B5EF4-FFF2-40B4-BE49-F238E27FC236}">
                <a16:creationId xmlns:a16="http://schemas.microsoft.com/office/drawing/2014/main" xmlns="" id="{353C8730-16A2-E143-9932-F9B1A497A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717" y="1976120"/>
            <a:ext cx="4762500" cy="8470900"/>
          </a:xfrm>
          <a:prstGeom prst="rect">
            <a:avLst/>
          </a:prstGeom>
        </p:spPr>
      </p:pic>
      <p:pic>
        <p:nvPicPr>
          <p:cNvPr id="9" name="Picture 8">
            <a:extLst>
              <a:ext uri="{FF2B5EF4-FFF2-40B4-BE49-F238E27FC236}">
                <a16:creationId xmlns:a16="http://schemas.microsoft.com/office/drawing/2014/main" xmlns="" id="{975D0A1B-C43E-4944-B632-BE4749C5D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2770" y="1976120"/>
            <a:ext cx="4701618" cy="8416755"/>
          </a:xfrm>
          <a:prstGeom prst="rect">
            <a:avLst/>
          </a:prstGeom>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365" name="标题 1"/>
          <p:cNvSpPr txBox="1">
            <a:spLocks noGrp="1"/>
          </p:cNvSpPr>
          <p:nvPr>
            <p:ph type="title"/>
          </p:nvPr>
        </p:nvSpPr>
        <p:spPr>
          <a:prstGeom prst="rect">
            <a:avLst/>
          </a:prstGeom>
        </p:spPr>
        <p:txBody>
          <a:bodyPr/>
          <a:lstStyle/>
          <a:p>
            <a:r>
              <a:t>Conclusion</a:t>
            </a:r>
          </a:p>
        </p:txBody>
      </p:sp>
      <p:sp>
        <p:nvSpPr>
          <p:cNvPr id="366" name="副标题 2"/>
          <p:cNvSpPr txBox="1">
            <a:spLocks noGrp="1"/>
          </p:cNvSpPr>
          <p:nvPr>
            <p:ph type="body" sz="quarter" idx="1"/>
          </p:nvPr>
        </p:nvSpPr>
        <p:spPr>
          <a:prstGeom prst="rect">
            <a:avLst/>
          </a:prstGeom>
        </p:spPr>
        <p:txBody>
          <a:bodyPr/>
          <a:lstStyle>
            <a:lvl1pPr>
              <a:defRPr sz="5000"/>
            </a:lvl1pPr>
          </a:lstStyle>
          <a:p>
            <a:r>
              <a:rPr lang="en-US" dirty="0"/>
              <a:t>Week At A Glance</a:t>
            </a:r>
            <a:endParaRPr dirty="0"/>
          </a:p>
        </p:txBody>
      </p:sp>
      <p:sp>
        <p:nvSpPr>
          <p:cNvPr id="367"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368"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371" name="标题 1"/>
          <p:cNvSpPr txBox="1">
            <a:spLocks noGrp="1"/>
          </p:cNvSpPr>
          <p:nvPr>
            <p:ph type="title"/>
          </p:nvPr>
        </p:nvSpPr>
        <p:spPr>
          <a:xfrm>
            <a:off x="1278475" y="0"/>
            <a:ext cx="23105534" cy="2286000"/>
          </a:xfrm>
          <a:prstGeom prst="rect">
            <a:avLst/>
          </a:prstGeom>
        </p:spPr>
        <p:txBody>
          <a:bodyPr/>
          <a:lstStyle/>
          <a:p>
            <a:r>
              <a:rPr dirty="0"/>
              <a:t>Conclusion</a:t>
            </a:r>
          </a:p>
        </p:txBody>
      </p:sp>
      <p:sp>
        <p:nvSpPr>
          <p:cNvPr id="372" name="内容占位符 2"/>
          <p:cNvSpPr txBox="1">
            <a:spLocks noGrp="1"/>
          </p:cNvSpPr>
          <p:nvPr>
            <p:ph type="body" idx="1"/>
          </p:nvPr>
        </p:nvSpPr>
        <p:spPr>
          <a:xfrm>
            <a:off x="1278476" y="2971800"/>
            <a:ext cx="20726401" cy="1740878"/>
          </a:xfrm>
          <a:prstGeom prst="rect">
            <a:avLst/>
          </a:prstGeom>
        </p:spPr>
        <p:txBody>
          <a:bodyPr/>
          <a:lstStyle/>
          <a:p>
            <a:r>
              <a:rPr lang="en-US" dirty="0"/>
              <a:t>Doctor Online, Your Customized Mobile Doctor</a:t>
            </a:r>
            <a:endParaRPr dirty="0"/>
          </a:p>
        </p:txBody>
      </p:sp>
      <p:sp>
        <p:nvSpPr>
          <p:cNvPr id="373"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374" name="灯片编号占位符 5"/>
          <p:cNvSpPr txBox="1">
            <a:spLocks noGrp="1"/>
          </p:cNvSpPr>
          <p:nvPr>
            <p:ph type="sldNum" sz="quarter" idx="2"/>
          </p:nvPr>
        </p:nvSpPr>
        <p:spPr>
          <a:xfrm>
            <a:off x="23814666" y="13106401"/>
            <a:ext cx="569334"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
        <p:nvSpPr>
          <p:cNvPr id="9" name="内容占位符 2">
            <a:extLst>
              <a:ext uri="{FF2B5EF4-FFF2-40B4-BE49-F238E27FC236}">
                <a16:creationId xmlns:a16="http://schemas.microsoft.com/office/drawing/2014/main" xmlns="" id="{562E60ED-D6A1-0E49-A037-70CC52204BCB}"/>
              </a:ext>
            </a:extLst>
          </p:cNvPr>
          <p:cNvSpPr txBox="1">
            <a:spLocks/>
          </p:cNvSpPr>
          <p:nvPr/>
        </p:nvSpPr>
        <p:spPr>
          <a:xfrm>
            <a:off x="1278475" y="6362618"/>
            <a:ext cx="20726401" cy="1740878"/>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ormAutofit/>
          </a:bodyPr>
          <a:lstStyle>
            <a:lvl1pPr marL="0" marR="0" indent="0"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1pPr>
            <a:lvl2pPr marL="0" marR="0" indent="1088473"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2pPr>
            <a:lvl3pPr marL="0" marR="0" indent="2176952"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3pPr>
            <a:lvl4pPr marL="0" marR="0" indent="3265427"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4pPr>
            <a:lvl5pPr marL="0" marR="0" indent="4353904"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5pPr>
            <a:lvl6pPr marL="6258736"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6pPr>
            <a:lvl7pPr marL="7347212"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7pPr>
            <a:lvl8pPr marL="8435688"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8pPr>
            <a:lvl9pPr marL="9524161"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9pPr>
          </a:lstStyle>
          <a:p>
            <a:pPr hangingPunct="1"/>
            <a:endParaRPr lang="en-US" dirty="0"/>
          </a:p>
        </p:txBody>
      </p:sp>
      <p:sp>
        <p:nvSpPr>
          <p:cNvPr id="10" name="内容占位符 2">
            <a:extLst>
              <a:ext uri="{FF2B5EF4-FFF2-40B4-BE49-F238E27FC236}">
                <a16:creationId xmlns:a16="http://schemas.microsoft.com/office/drawing/2014/main" xmlns="" id="{75413B85-DF9E-154F-B878-05E8D274804F}"/>
              </a:ext>
            </a:extLst>
          </p:cNvPr>
          <p:cNvSpPr txBox="1">
            <a:spLocks/>
          </p:cNvSpPr>
          <p:nvPr/>
        </p:nvSpPr>
        <p:spPr>
          <a:xfrm>
            <a:off x="1278474" y="5775966"/>
            <a:ext cx="20726401" cy="490375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ormAutofit/>
          </a:bodyPr>
          <a:lstStyle>
            <a:lvl1pPr marL="0" marR="0" indent="0"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1pPr>
            <a:lvl2pPr marL="0" marR="0" indent="1088473"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2pPr>
            <a:lvl3pPr marL="0" marR="0" indent="2176952"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3pPr>
            <a:lvl4pPr marL="0" marR="0" indent="3265427"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4pPr>
            <a:lvl5pPr marL="0" marR="0" indent="4353904" algn="l" defTabSz="914400" rtl="0" latinLnBrk="0">
              <a:lnSpc>
                <a:spcPct val="100000"/>
              </a:lnSpc>
              <a:spcBef>
                <a:spcPts val="1700"/>
              </a:spcBef>
              <a:spcAft>
                <a:spcPts val="0"/>
              </a:spcAft>
              <a:buClrTx/>
              <a:buSzTx/>
              <a:buFontTx/>
              <a:buNone/>
              <a:tabLst/>
              <a:defRPr sz="7200" b="0" i="0" u="none" strike="noStrike" cap="none" spc="0" baseline="0">
                <a:ln>
                  <a:noFill/>
                </a:ln>
                <a:solidFill>
                  <a:srgbClr val="FFFFFF"/>
                </a:solidFill>
                <a:uFillTx/>
                <a:latin typeface="Helvetica Light"/>
                <a:ea typeface="Helvetica Light"/>
                <a:cs typeface="Helvetica Light"/>
                <a:sym typeface="Helvetica Light"/>
              </a:defRPr>
            </a:lvl5pPr>
            <a:lvl6pPr marL="6258736"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6pPr>
            <a:lvl7pPr marL="7347212"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7pPr>
            <a:lvl8pPr marL="8435688"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8pPr>
            <a:lvl9pPr marL="9524161" marR="0" indent="-816357" algn="l" defTabSz="914400" rtl="0" latinLnBrk="0">
              <a:lnSpc>
                <a:spcPct val="100000"/>
              </a:lnSpc>
              <a:spcBef>
                <a:spcPts val="1700"/>
              </a:spcBef>
              <a:spcAft>
                <a:spcPts val="0"/>
              </a:spcAft>
              <a:buClrTx/>
              <a:buSzPct val="100000"/>
              <a:buFontTx/>
              <a:buChar char="»"/>
              <a:tabLst/>
              <a:defRPr sz="7200" b="0" i="0" u="none" strike="noStrike" cap="none" spc="0" baseline="0">
                <a:ln>
                  <a:noFill/>
                </a:ln>
                <a:solidFill>
                  <a:srgbClr val="FFFFFF"/>
                </a:solidFill>
                <a:uFillTx/>
                <a:latin typeface="Helvetica Light"/>
                <a:ea typeface="Helvetica Light"/>
                <a:cs typeface="Helvetica Light"/>
                <a:sym typeface="Helvetica Light"/>
              </a:defRPr>
            </a:lvl9pPr>
          </a:lstStyle>
          <a:p>
            <a:pPr hangingPunct="1"/>
            <a:r>
              <a:rPr lang="en-US" sz="4800" dirty="0"/>
              <a:t>Our </a:t>
            </a:r>
            <a:r>
              <a:rPr lang="en-US" sz="4800" dirty="0" err="1"/>
              <a:t>Dr.Online</a:t>
            </a:r>
            <a:r>
              <a:rPr lang="en-US" sz="4800" dirty="0"/>
              <a:t> derives from several ideas in our board of brainstorming. then we made it on the paper with lots of mistakes. when we put it into </a:t>
            </a:r>
            <a:r>
              <a:rPr lang="en-US" sz="4800" dirty="0" err="1"/>
              <a:t>modao</a:t>
            </a:r>
            <a:r>
              <a:rPr lang="en-US" sz="4800" dirty="0"/>
              <a:t> and marvels, it becomes an App, although there are lots of dead ends. And by numerous tests and experiments, </a:t>
            </a:r>
            <a:r>
              <a:rPr lang="en-US" sz="4800" dirty="0" err="1"/>
              <a:t>Dr.Online</a:t>
            </a:r>
            <a:r>
              <a:rPr lang="en-US" sz="4800" dirty="0"/>
              <a:t> finally turns to what it looks like right now.</a:t>
            </a:r>
          </a:p>
        </p:txBody>
      </p:sp>
    </p:spTree>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4262A1-E83E-5343-9702-D66B6D993FAD}"/>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xmlns="" id="{FFB139F7-6374-114F-BEEE-9F68B12F1871}"/>
              </a:ext>
            </a:extLst>
          </p:cNvPr>
          <p:cNvSpPr>
            <a:spLocks noGrp="1"/>
          </p:cNvSpPr>
          <p:nvPr>
            <p:ph type="body" idx="1"/>
          </p:nvPr>
        </p:nvSpPr>
        <p:spPr>
          <a:xfrm>
            <a:off x="2009996" y="2553787"/>
            <a:ext cx="20726401" cy="9448801"/>
          </a:xfrm>
        </p:spPr>
        <p:txBody>
          <a:bodyPr>
            <a:noAutofit/>
          </a:bodyPr>
          <a:lstStyle/>
          <a:p>
            <a:r>
              <a:rPr lang="en-US" sz="3800" dirty="0" err="1"/>
              <a:t>Ke</a:t>
            </a:r>
            <a:r>
              <a:rPr lang="en-US" sz="3800" dirty="0"/>
              <a:t>: This is not only a tough week ---- we get up early and stay up late---- but also a amazing week ----everyone takes a big step toward future success----that  I never thought it would be. Thanks for professor </a:t>
            </a:r>
            <a:r>
              <a:rPr lang="en-US" sz="3800" dirty="0" err="1"/>
              <a:t>Landay</a:t>
            </a:r>
            <a:r>
              <a:rPr lang="en-US" sz="3800" dirty="0"/>
              <a:t>, our TAs, our teachers from </a:t>
            </a:r>
            <a:r>
              <a:rPr lang="en-US" sz="3800" dirty="0" err="1"/>
              <a:t>ViaX</a:t>
            </a:r>
            <a:r>
              <a:rPr lang="en-US" sz="3800" dirty="0"/>
              <a:t>, and my cute classmates.</a:t>
            </a:r>
          </a:p>
          <a:p>
            <a:endParaRPr lang="en-US" sz="3800" dirty="0"/>
          </a:p>
          <a:p>
            <a:r>
              <a:rPr lang="en-US" sz="3800" dirty="0" err="1"/>
              <a:t>Issac</a:t>
            </a:r>
            <a:r>
              <a:rPr lang="en-US" sz="3800" dirty="0"/>
              <a:t>: After this week, I have learned how to make a prototype. Some tools like Stretch and Marvel are quite useful and easy to learn. More importantly, we have learned Stanford popular design process from empathizing to Test, five steps. I really appreciate professor since this is such a wonderful week time. Also, during this time, I obtained friendships with different ages guys including two really clever and cute teammates who leave me a pretty good memory.</a:t>
            </a:r>
          </a:p>
          <a:p>
            <a:endParaRPr lang="en-US" sz="3800" dirty="0"/>
          </a:p>
          <a:p>
            <a:r>
              <a:rPr lang="en-US" sz="3800" dirty="0"/>
              <a:t>Bill: This week was undoubtedly an exhausting and yet rewarding experience. Not only from classroom lectures, we learned lots and lots from actually experiencing and implementing the things we have learned in class. From all these tiring days, working day and night, we challenged ourselves and sought for a higher level. Despite all the challenges we had to overcome, we had so much fun learned so much from the teachers and from each other.</a:t>
            </a:r>
          </a:p>
          <a:p>
            <a:endParaRPr lang="en-US" sz="3800" dirty="0"/>
          </a:p>
        </p:txBody>
      </p:sp>
    </p:spTree>
    <p:extLst>
      <p:ext uri="{BB962C8B-B14F-4D97-AF65-F5344CB8AC3E}">
        <p14:creationId xmlns:p14="http://schemas.microsoft.com/office/powerpoint/2010/main" val="288050427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4262A1-E83E-5343-9702-D66B6D993FAD}"/>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xmlns="" id="{FFB139F7-6374-114F-BEEE-9F68B12F1871}"/>
              </a:ext>
            </a:extLst>
          </p:cNvPr>
          <p:cNvSpPr>
            <a:spLocks noGrp="1"/>
          </p:cNvSpPr>
          <p:nvPr>
            <p:ph type="body" idx="1"/>
          </p:nvPr>
        </p:nvSpPr>
        <p:spPr>
          <a:xfrm>
            <a:off x="2009996" y="2553787"/>
            <a:ext cx="20726401" cy="9448801"/>
          </a:xfrm>
        </p:spPr>
        <p:txBody>
          <a:bodyPr>
            <a:noAutofit/>
          </a:bodyPr>
          <a:lstStyle/>
          <a:p>
            <a:r>
              <a:rPr lang="en-US" altLang="zh-CN" sz="4000" dirty="0" smtClean="0"/>
              <a:t>Project name: </a:t>
            </a:r>
            <a:r>
              <a:rPr lang="en-US" altLang="zh-CN" sz="4000" dirty="0" err="1" smtClean="0"/>
              <a:t>doctor.onlin</a:t>
            </a:r>
            <a:r>
              <a:rPr lang="en-US" altLang="zh-CN" sz="4000" dirty="0" smtClean="0"/>
              <a:t> </a:t>
            </a:r>
            <a:r>
              <a:rPr lang="en-US" altLang="zh-CN" sz="4000" dirty="0" err="1" smtClean="0"/>
              <a:t>URL:</a:t>
            </a:r>
            <a:r>
              <a:rPr lang="en-US" altLang="zh-CN" sz="4000" dirty="0" err="1" smtClean="0">
                <a:hlinkClick r:id="rId2"/>
              </a:rPr>
              <a:t>https</a:t>
            </a:r>
            <a:r>
              <a:rPr lang="en-US" altLang="zh-CN" sz="4000" dirty="0">
                <a:hlinkClick r:id="rId2"/>
              </a:rPr>
              <a:t>://modao.cc/app/7e5f862a0206cc0ce00fa0cb53671ce7139a26ff</a:t>
            </a:r>
            <a:endParaRPr lang="en-US" sz="3800" dirty="0"/>
          </a:p>
        </p:txBody>
      </p:sp>
    </p:spTree>
    <p:extLst>
      <p:ext uri="{BB962C8B-B14F-4D97-AF65-F5344CB8AC3E}">
        <p14:creationId xmlns:p14="http://schemas.microsoft.com/office/powerpoint/2010/main" val="135129756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119" name="标题 1"/>
          <p:cNvSpPr txBox="1">
            <a:spLocks noGrp="1"/>
          </p:cNvSpPr>
          <p:nvPr>
            <p:ph type="title"/>
          </p:nvPr>
        </p:nvSpPr>
        <p:spPr>
          <a:prstGeom prst="rect">
            <a:avLst/>
          </a:prstGeom>
        </p:spPr>
        <p:txBody>
          <a:bodyPr/>
          <a:lstStyle/>
          <a:p>
            <a:r>
              <a:t>Needfinding</a:t>
            </a:r>
          </a:p>
        </p:txBody>
      </p:sp>
      <p:sp>
        <p:nvSpPr>
          <p:cNvPr id="120" name="副标题 2"/>
          <p:cNvSpPr txBox="1">
            <a:spLocks noGrp="1"/>
          </p:cNvSpPr>
          <p:nvPr>
            <p:ph type="body" sz="quarter" idx="1"/>
          </p:nvPr>
        </p:nvSpPr>
        <p:spPr>
          <a:prstGeom prst="rect">
            <a:avLst/>
          </a:prstGeom>
        </p:spPr>
        <p:txBody>
          <a:bodyPr/>
          <a:lstStyle/>
          <a:p>
            <a:pPr>
              <a:defRPr sz="5000"/>
            </a:pPr>
            <a:r>
              <a:t>Jul.16th ~ Jul.17th</a:t>
            </a:r>
          </a:p>
          <a:p>
            <a:pPr>
              <a:defRPr sz="5000"/>
            </a:pPr>
            <a:r>
              <a:t>Mon. &amp; Tue.</a:t>
            </a:r>
          </a:p>
        </p:txBody>
      </p:sp>
      <p:sp>
        <p:nvSpPr>
          <p:cNvPr id="121"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122" name="灯片编号占位符 5"/>
          <p:cNvSpPr txBox="1">
            <a:spLocks noGrp="1"/>
          </p:cNvSpPr>
          <p:nvPr>
            <p:ph type="sldNum" sz="quarter" idx="2"/>
          </p:nvPr>
        </p:nvSpPr>
        <p:spPr>
          <a:xfrm>
            <a:off x="23984135" y="13106401"/>
            <a:ext cx="399866"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125" name="标题 1"/>
          <p:cNvSpPr txBox="1">
            <a:spLocks noGrp="1"/>
          </p:cNvSpPr>
          <p:nvPr>
            <p:ph type="title"/>
          </p:nvPr>
        </p:nvSpPr>
        <p:spPr>
          <a:xfrm>
            <a:off x="1208272" y="-2"/>
            <a:ext cx="23105533" cy="2286001"/>
          </a:xfrm>
          <a:prstGeom prst="rect">
            <a:avLst/>
          </a:prstGeom>
        </p:spPr>
        <p:txBody>
          <a:bodyPr/>
          <a:lstStyle/>
          <a:p>
            <a:r>
              <a:t>Needfinding</a:t>
            </a:r>
          </a:p>
        </p:txBody>
      </p:sp>
      <p:sp>
        <p:nvSpPr>
          <p:cNvPr id="126" name="内容占位符 2"/>
          <p:cNvSpPr txBox="1">
            <a:spLocks noGrp="1"/>
          </p:cNvSpPr>
          <p:nvPr>
            <p:ph type="body" idx="1"/>
          </p:nvPr>
        </p:nvSpPr>
        <p:spPr>
          <a:prstGeom prst="rect">
            <a:avLst/>
          </a:prstGeom>
        </p:spPr>
        <p:txBody>
          <a:bodyPr/>
          <a:lstStyle/>
          <a:p>
            <a:r>
              <a:t>“There’s hardly anyone to help you before completing the registration”</a:t>
            </a:r>
          </a:p>
        </p:txBody>
      </p:sp>
      <p:sp>
        <p:nvSpPr>
          <p:cNvPr id="127"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128" name="灯片编号占位符 5"/>
          <p:cNvSpPr txBox="1">
            <a:spLocks noGrp="1"/>
          </p:cNvSpPr>
          <p:nvPr>
            <p:ph type="sldNum" sz="quarter" idx="2"/>
          </p:nvPr>
        </p:nvSpPr>
        <p:spPr>
          <a:xfrm>
            <a:off x="23984135" y="13106401"/>
            <a:ext cx="399866"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129" name="IMG_4025.JPG" descr="IMG_4025.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20729982">
            <a:off x="553603" y="7876935"/>
            <a:ext cx="6554869" cy="4369913"/>
          </a:xfrm>
          <a:prstGeom prst="rect">
            <a:avLst/>
          </a:prstGeom>
          <a:ln w="12700">
            <a:miter lim="400000"/>
          </a:ln>
        </p:spPr>
      </p:pic>
      <p:pic>
        <p:nvPicPr>
          <p:cNvPr id="130" name="IMG_9452.JPG" descr="IMG_9452.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670166">
            <a:off x="5529236" y="5735693"/>
            <a:ext cx="6310770" cy="4733078"/>
          </a:xfrm>
          <a:prstGeom prst="rect">
            <a:avLst/>
          </a:prstGeom>
          <a:ln w="12700">
            <a:miter lim="400000"/>
          </a:ln>
        </p:spPr>
      </p:pic>
      <p:pic>
        <p:nvPicPr>
          <p:cNvPr id="131" name="IMG_1402.JPG" descr="IMG_1402.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1318918">
            <a:off x="8694845" y="7699324"/>
            <a:ext cx="6994309" cy="5245732"/>
          </a:xfrm>
          <a:prstGeom prst="rect">
            <a:avLst/>
          </a:prstGeom>
          <a:ln w="12700">
            <a:miter lim="400000"/>
          </a:ln>
        </p:spPr>
      </p:pic>
      <p:pic>
        <p:nvPicPr>
          <p:cNvPr id="132" name="Screen Shot 2018-07-19 at 11.27.58 PM.png" descr="Screen Shot 2018-07-19 at 11.27.58 P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277645">
            <a:off x="14609246" y="5836561"/>
            <a:ext cx="6632971" cy="3719276"/>
          </a:xfrm>
          <a:prstGeom prst="rect">
            <a:avLst/>
          </a:prstGeom>
          <a:ln w="12700">
            <a:miter lim="400000"/>
          </a:ln>
        </p:spPr>
      </p:pic>
      <p:pic>
        <p:nvPicPr>
          <p:cNvPr id="133" name="Screen Shot 2018-07-19 at 11.33.05 PM.png" descr="Screen Shot 2018-07-19 at 11.33.05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677974">
            <a:off x="17465233" y="9019746"/>
            <a:ext cx="6363333" cy="3572133"/>
          </a:xfrm>
          <a:prstGeom prst="rect">
            <a:avLst/>
          </a:prstGeom>
          <a:ln w="12700">
            <a:miter lim="400000"/>
          </a:ln>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136" name="标题 1"/>
          <p:cNvSpPr txBox="1">
            <a:spLocks noGrp="1"/>
          </p:cNvSpPr>
          <p:nvPr>
            <p:ph type="title"/>
          </p:nvPr>
        </p:nvSpPr>
        <p:spPr>
          <a:xfrm>
            <a:off x="1278475" y="0"/>
            <a:ext cx="23105534" cy="2286000"/>
          </a:xfrm>
          <a:prstGeom prst="rect">
            <a:avLst/>
          </a:prstGeom>
        </p:spPr>
        <p:txBody>
          <a:bodyPr/>
          <a:lstStyle/>
          <a:p>
            <a:r>
              <a:t>Needfinding</a:t>
            </a:r>
          </a:p>
        </p:txBody>
      </p:sp>
      <p:sp>
        <p:nvSpPr>
          <p:cNvPr id="137"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138" name="灯片编号占位符 5"/>
          <p:cNvSpPr txBox="1">
            <a:spLocks noGrp="1"/>
          </p:cNvSpPr>
          <p:nvPr>
            <p:ph type="sldNum" sz="quarter" idx="2"/>
          </p:nvPr>
        </p:nvSpPr>
        <p:spPr>
          <a:xfrm>
            <a:off x="23984135" y="13106401"/>
            <a:ext cx="399866"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pic>
        <p:nvPicPr>
          <p:cNvPr id="139" name="IMG_4039.JPG" descr="IMG_4039.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5841" y="2480043"/>
            <a:ext cx="6509193" cy="4881894"/>
          </a:xfrm>
          <a:prstGeom prst="rect">
            <a:avLst/>
          </a:prstGeom>
          <a:ln w="12700">
            <a:miter lim="400000"/>
          </a:ln>
        </p:spPr>
      </p:pic>
      <p:pic>
        <p:nvPicPr>
          <p:cNvPr id="140" name="IMG_4040.JPG" descr="IMG_4040.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54000" y="7555979"/>
            <a:ext cx="6509192" cy="4881894"/>
          </a:xfrm>
          <a:prstGeom prst="rect">
            <a:avLst/>
          </a:prstGeom>
          <a:ln w="12700">
            <a:miter lim="400000"/>
          </a:ln>
        </p:spPr>
      </p:pic>
      <p:pic>
        <p:nvPicPr>
          <p:cNvPr id="141" name="IMG_4026.JPG" descr="IMG_4026.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870317" y="7555979"/>
            <a:ext cx="6509192" cy="4881894"/>
          </a:xfrm>
          <a:prstGeom prst="rect">
            <a:avLst/>
          </a:prstGeom>
          <a:ln w="12700">
            <a:miter lim="400000"/>
          </a:ln>
        </p:spPr>
      </p:pic>
      <p:pic>
        <p:nvPicPr>
          <p:cNvPr id="142" name="IMG_4041.JPG" descr="IMG_4041.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562158" y="2480043"/>
            <a:ext cx="6509192" cy="4881894"/>
          </a:xfrm>
          <a:prstGeom prst="rect">
            <a:avLst/>
          </a:prstGeom>
          <a:ln w="12700">
            <a:miter lim="400000"/>
          </a:ln>
        </p:spPr>
      </p:pic>
      <p:sp>
        <p:nvSpPr>
          <p:cNvPr id="143" name="Integrate"/>
          <p:cNvSpPr txBox="1"/>
          <p:nvPr/>
        </p:nvSpPr>
        <p:spPr>
          <a:xfrm>
            <a:off x="2114199" y="9507077"/>
            <a:ext cx="2771667" cy="979697"/>
          </a:xfrm>
          <a:prstGeom prst="rect">
            <a:avLst/>
          </a:prstGeom>
          <a:ln w="12700">
            <a:miter lim="400000"/>
          </a:ln>
          <a:extLst>
            <a:ext uri="{C572A759-6A51-4108-AA02-DFA0A04FC94B}">
              <ma14:wrappingTextBoxFlag xmlns:ma14="http://schemas.microsoft.com/office/mac/drawingml/2011/main" val="1"/>
            </a:ext>
          </a:extLst>
        </p:spPr>
        <p:txBody>
          <a:bodyPr wrap="none" lIns="108847" tIns="108847" rIns="108847" bIns="108847">
            <a:normAutofit/>
          </a:bodyPr>
          <a:lstStyle>
            <a:lvl1pPr>
              <a:spcBef>
                <a:spcPts val="1700"/>
              </a:spcBef>
              <a:defRPr sz="5000">
                <a:solidFill>
                  <a:srgbClr val="FFFFFF"/>
                </a:solidFill>
                <a:latin typeface="Helvetica Light"/>
                <a:ea typeface="Helvetica Light"/>
                <a:cs typeface="Helvetica Light"/>
                <a:sym typeface="Helvetica Light"/>
              </a:defRPr>
            </a:lvl1pPr>
          </a:lstStyle>
          <a:p>
            <a:r>
              <a:t>Integrate</a:t>
            </a:r>
          </a:p>
        </p:txBody>
      </p:sp>
      <p:sp>
        <p:nvSpPr>
          <p:cNvPr id="144" name="Collate"/>
          <p:cNvSpPr txBox="1"/>
          <p:nvPr/>
        </p:nvSpPr>
        <p:spPr>
          <a:xfrm>
            <a:off x="8405337" y="4431141"/>
            <a:ext cx="2206517" cy="979697"/>
          </a:xfrm>
          <a:prstGeom prst="rect">
            <a:avLst/>
          </a:prstGeom>
          <a:ln w="12700">
            <a:miter lim="400000"/>
          </a:ln>
          <a:extLst>
            <a:ext uri="{C572A759-6A51-4108-AA02-DFA0A04FC94B}">
              <ma14:wrappingTextBoxFlag xmlns:ma14="http://schemas.microsoft.com/office/mac/drawingml/2011/main" val="1"/>
            </a:ext>
          </a:extLst>
        </p:spPr>
        <p:txBody>
          <a:bodyPr wrap="none" lIns="108847" tIns="108847" rIns="108847" bIns="108847">
            <a:normAutofit/>
          </a:bodyPr>
          <a:lstStyle>
            <a:lvl1pPr>
              <a:spcBef>
                <a:spcPts val="1700"/>
              </a:spcBef>
              <a:defRPr sz="5000">
                <a:solidFill>
                  <a:srgbClr val="FFFFFF"/>
                </a:solidFill>
                <a:latin typeface="Helvetica Light"/>
                <a:ea typeface="Helvetica Light"/>
                <a:cs typeface="Helvetica Light"/>
                <a:sym typeface="Helvetica Light"/>
              </a:defRPr>
            </a:lvl1pPr>
          </a:lstStyle>
          <a:p>
            <a:r>
              <a:t>Collate</a:t>
            </a:r>
          </a:p>
        </p:txBody>
      </p:sp>
      <p:sp>
        <p:nvSpPr>
          <p:cNvPr id="145" name="Sort"/>
          <p:cNvSpPr txBox="1"/>
          <p:nvPr/>
        </p:nvSpPr>
        <p:spPr>
          <a:xfrm>
            <a:off x="14131326" y="9507077"/>
            <a:ext cx="1370857" cy="979697"/>
          </a:xfrm>
          <a:prstGeom prst="rect">
            <a:avLst/>
          </a:prstGeom>
          <a:ln w="12700">
            <a:miter lim="400000"/>
          </a:ln>
          <a:extLst>
            <a:ext uri="{C572A759-6A51-4108-AA02-DFA0A04FC94B}">
              <ma14:wrappingTextBoxFlag xmlns:ma14="http://schemas.microsoft.com/office/mac/drawingml/2011/main" val="1"/>
            </a:ext>
          </a:extLst>
        </p:spPr>
        <p:txBody>
          <a:bodyPr wrap="none" lIns="108847" tIns="108847" rIns="108847" bIns="108847">
            <a:normAutofit/>
          </a:bodyPr>
          <a:lstStyle>
            <a:lvl1pPr>
              <a:spcBef>
                <a:spcPts val="1700"/>
              </a:spcBef>
              <a:defRPr sz="5000">
                <a:solidFill>
                  <a:srgbClr val="FFFFFF"/>
                </a:solidFill>
                <a:latin typeface="Helvetica Light"/>
                <a:ea typeface="Helvetica Light"/>
                <a:cs typeface="Helvetica Light"/>
                <a:sym typeface="Helvetica Light"/>
              </a:defRPr>
            </a:lvl1pPr>
          </a:lstStyle>
          <a:p>
            <a:r>
              <a:t>Sort</a:t>
            </a:r>
          </a:p>
        </p:txBody>
      </p:sp>
      <p:sp>
        <p:nvSpPr>
          <p:cNvPr id="146" name="Compare"/>
          <p:cNvSpPr txBox="1"/>
          <p:nvPr/>
        </p:nvSpPr>
        <p:spPr>
          <a:xfrm>
            <a:off x="19021655" y="4431141"/>
            <a:ext cx="2865012" cy="979697"/>
          </a:xfrm>
          <a:prstGeom prst="rect">
            <a:avLst/>
          </a:prstGeom>
          <a:ln w="12700">
            <a:miter lim="400000"/>
          </a:ln>
          <a:extLst>
            <a:ext uri="{C572A759-6A51-4108-AA02-DFA0A04FC94B}">
              <ma14:wrappingTextBoxFlag xmlns:ma14="http://schemas.microsoft.com/office/mac/drawingml/2011/main" val="1"/>
            </a:ext>
          </a:extLst>
        </p:spPr>
        <p:txBody>
          <a:bodyPr wrap="none" lIns="108847" tIns="108847" rIns="108847" bIns="108847">
            <a:normAutofit/>
          </a:bodyPr>
          <a:lstStyle>
            <a:lvl1pPr>
              <a:spcBef>
                <a:spcPts val="1700"/>
              </a:spcBef>
              <a:defRPr sz="5000">
                <a:solidFill>
                  <a:srgbClr val="FFFFFF"/>
                </a:solidFill>
                <a:latin typeface="Helvetica Light"/>
                <a:ea typeface="Helvetica Light"/>
                <a:cs typeface="Helvetica Light"/>
                <a:sym typeface="Helvetica Light"/>
              </a:defRPr>
            </a:lvl1pPr>
          </a:lstStyle>
          <a:p>
            <a:r>
              <a:t>Compare</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149" name="标题 1"/>
          <p:cNvSpPr txBox="1">
            <a:spLocks noGrp="1"/>
          </p:cNvSpPr>
          <p:nvPr>
            <p:ph type="title"/>
          </p:nvPr>
        </p:nvSpPr>
        <p:spPr>
          <a:xfrm>
            <a:off x="1278475" y="0"/>
            <a:ext cx="23105534" cy="2286000"/>
          </a:xfrm>
          <a:prstGeom prst="rect">
            <a:avLst/>
          </a:prstGeom>
        </p:spPr>
        <p:txBody>
          <a:bodyPr/>
          <a:lstStyle/>
          <a:p>
            <a:r>
              <a:t>Needfinding</a:t>
            </a:r>
          </a:p>
        </p:txBody>
      </p:sp>
      <p:sp>
        <p:nvSpPr>
          <p:cNvPr id="150" name="内容占位符 2"/>
          <p:cNvSpPr txBox="1">
            <a:spLocks noGrp="1"/>
          </p:cNvSpPr>
          <p:nvPr>
            <p:ph type="body" sz="quarter" idx="1"/>
          </p:nvPr>
        </p:nvSpPr>
        <p:spPr>
          <a:xfrm>
            <a:off x="11499565" y="3261348"/>
            <a:ext cx="5080001" cy="1770542"/>
          </a:xfrm>
          <a:prstGeom prst="rect">
            <a:avLst/>
          </a:prstGeom>
        </p:spPr>
        <p:txBody>
          <a:bodyPr/>
          <a:lstStyle/>
          <a:p>
            <a:r>
              <a:t>Insights:</a:t>
            </a:r>
          </a:p>
        </p:txBody>
      </p:sp>
      <p:sp>
        <p:nvSpPr>
          <p:cNvPr id="151"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152" name="灯片编号占位符 5"/>
          <p:cNvSpPr txBox="1">
            <a:spLocks noGrp="1"/>
          </p:cNvSpPr>
          <p:nvPr>
            <p:ph type="sldNum" sz="quarter" idx="2"/>
          </p:nvPr>
        </p:nvSpPr>
        <p:spPr>
          <a:xfrm>
            <a:off x="23984135" y="13106401"/>
            <a:ext cx="399866"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153" name="IMG_4054.JPG" descr="IMG_4054.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rot="21506093">
            <a:off x="1295320" y="3261740"/>
            <a:ext cx="8925670" cy="7187763"/>
          </a:xfrm>
          <a:custGeom>
            <a:avLst/>
            <a:gdLst/>
            <a:ahLst/>
            <a:cxnLst>
              <a:cxn ang="0">
                <a:pos x="wd2" y="hd2"/>
              </a:cxn>
              <a:cxn ang="5400000">
                <a:pos x="wd2" y="hd2"/>
              </a:cxn>
              <a:cxn ang="10800000">
                <a:pos x="wd2" y="hd2"/>
              </a:cxn>
              <a:cxn ang="16200000">
                <a:pos x="wd2" y="hd2"/>
              </a:cxn>
            </a:cxnLst>
            <a:rect l="0" t="0" r="r" b="b"/>
            <a:pathLst>
              <a:path w="21600" h="21600" extrusionOk="0">
                <a:moveTo>
                  <a:pt x="38" y="0"/>
                </a:moveTo>
                <a:lnTo>
                  <a:pt x="0" y="1711"/>
                </a:lnTo>
                <a:lnTo>
                  <a:pt x="0" y="20883"/>
                </a:lnTo>
                <a:lnTo>
                  <a:pt x="21141" y="21600"/>
                </a:lnTo>
                <a:lnTo>
                  <a:pt x="21600" y="732"/>
                </a:lnTo>
                <a:lnTo>
                  <a:pt x="38" y="0"/>
                </a:lnTo>
                <a:close/>
              </a:path>
            </a:pathLst>
          </a:custGeom>
          <a:ln w="12700">
            <a:miter lim="400000"/>
          </a:ln>
        </p:spPr>
      </p:pic>
      <p:sp>
        <p:nvSpPr>
          <p:cNvPr id="154" name="Line"/>
          <p:cNvSpPr/>
          <p:nvPr/>
        </p:nvSpPr>
        <p:spPr>
          <a:xfrm flipV="1">
            <a:off x="12191999" y="-281402"/>
            <a:ext cx="1" cy="15955202"/>
          </a:xfrm>
          <a:prstGeom prst="line">
            <a:avLst/>
          </a:prstGeom>
          <a:ln w="25400">
            <a:solidFill>
              <a:schemeClr val="accent1">
                <a:alpha val="0"/>
              </a:schemeClr>
            </a:solidFill>
          </a:ln>
        </p:spPr>
        <p:txBody>
          <a:bodyPr lIns="45719" rIns="45719"/>
          <a:lstStyle/>
          <a:p>
            <a:pPr>
              <a:defRPr>
                <a:solidFill>
                  <a:srgbClr val="FFFFFF"/>
                </a:solidFill>
              </a:defRPr>
            </a:pPr>
            <a:endParaRPr/>
          </a:p>
        </p:txBody>
      </p:sp>
      <p:sp>
        <p:nvSpPr>
          <p:cNvPr id="155" name="Get feedback immediately…"/>
          <p:cNvSpPr txBox="1"/>
          <p:nvPr/>
        </p:nvSpPr>
        <p:spPr>
          <a:xfrm>
            <a:off x="12608925" y="4971874"/>
            <a:ext cx="9827036" cy="6210065"/>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ormAutofit/>
          </a:bodyPr>
          <a:lstStyle/>
          <a:p>
            <a:pPr marL="501315" indent="-501315" algn="l">
              <a:spcBef>
                <a:spcPts val="1700"/>
              </a:spcBef>
              <a:buSzPct val="100000"/>
              <a:buChar char="-"/>
              <a:defRPr sz="5000">
                <a:solidFill>
                  <a:srgbClr val="FFFFFF"/>
                </a:solidFill>
                <a:latin typeface="Helvetica Light"/>
                <a:ea typeface="Helvetica Light"/>
                <a:cs typeface="Helvetica Light"/>
                <a:sym typeface="Helvetica Light"/>
              </a:defRPr>
            </a:pPr>
            <a:r>
              <a:t>Get feedback immediately</a:t>
            </a:r>
          </a:p>
          <a:p>
            <a:pPr marL="501315" indent="-501315" algn="l">
              <a:spcBef>
                <a:spcPts val="1700"/>
              </a:spcBef>
              <a:buSzPct val="100000"/>
              <a:buChar char="-"/>
              <a:defRPr sz="5000">
                <a:solidFill>
                  <a:srgbClr val="FFFFFF"/>
                </a:solidFill>
                <a:latin typeface="Helvetica Light"/>
                <a:ea typeface="Helvetica Light"/>
                <a:cs typeface="Helvetica Light"/>
                <a:sym typeface="Helvetica Light"/>
              </a:defRPr>
            </a:pPr>
            <a:r>
              <a:t>Get consultation whenever/wherever is needed</a:t>
            </a:r>
          </a:p>
          <a:p>
            <a:pPr marL="501315" indent="-501315" algn="l">
              <a:spcBef>
                <a:spcPts val="1700"/>
              </a:spcBef>
              <a:buSzPct val="100000"/>
              <a:buChar char="-"/>
              <a:defRPr sz="5000">
                <a:solidFill>
                  <a:srgbClr val="FFFFFF"/>
                </a:solidFill>
                <a:latin typeface="Helvetica Light"/>
                <a:ea typeface="Helvetica Light"/>
                <a:cs typeface="Helvetica Light"/>
                <a:sym typeface="Helvetica Light"/>
              </a:defRPr>
            </a:pPr>
            <a:r>
              <a:t>Initial diagnosis whenever/wherever is needed</a:t>
            </a:r>
          </a:p>
          <a:p>
            <a:pPr marL="501315" indent="-501315" algn="l">
              <a:spcBef>
                <a:spcPts val="1700"/>
              </a:spcBef>
              <a:buSzPct val="100000"/>
              <a:buChar char="-"/>
              <a:defRPr sz="5000">
                <a:solidFill>
                  <a:srgbClr val="FFFFFF"/>
                </a:solidFill>
                <a:latin typeface="Helvetica Light"/>
                <a:ea typeface="Helvetica Light"/>
                <a:cs typeface="Helvetica Light"/>
                <a:sym typeface="Helvetica Light"/>
              </a:defRPr>
            </a:pPr>
            <a:r>
              <a:t>Get treatment whenever/wherever is needed </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标题 1"/>
          <p:cNvSpPr txBox="1"/>
          <p:nvPr/>
        </p:nvSpPr>
        <p:spPr>
          <a:xfrm>
            <a:off x="1828800" y="4260851"/>
            <a:ext cx="20726400" cy="2940051"/>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chor="ctr">
            <a:normAutofit/>
          </a:bodyPr>
          <a:lstStyle>
            <a:lvl1pPr algn="l">
              <a:defRPr sz="8800">
                <a:solidFill>
                  <a:srgbClr val="E87A40"/>
                </a:solidFill>
                <a:latin typeface="Helvetica Light"/>
                <a:ea typeface="Helvetica Light"/>
                <a:cs typeface="Helvetica Light"/>
                <a:sym typeface="Helvetica Light"/>
              </a:defRPr>
            </a:lvl1pPr>
          </a:lstStyle>
          <a:p>
            <a:r>
              <a:t>POV</a:t>
            </a:r>
          </a:p>
        </p:txBody>
      </p:sp>
      <p:sp>
        <p:nvSpPr>
          <p:cNvPr id="158"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 - Stanford Center</a:t>
            </a:r>
          </a:p>
        </p:txBody>
      </p:sp>
      <p:sp>
        <p:nvSpPr>
          <p:cNvPr id="159" name="标题 1"/>
          <p:cNvSpPr txBox="1">
            <a:spLocks noGrp="1"/>
          </p:cNvSpPr>
          <p:nvPr>
            <p:ph type="title"/>
          </p:nvPr>
        </p:nvSpPr>
        <p:spPr>
          <a:prstGeom prst="rect">
            <a:avLst/>
          </a:prstGeom>
        </p:spPr>
        <p:txBody>
          <a:bodyPr/>
          <a:lstStyle/>
          <a:p>
            <a:r>
              <a:t>        &amp; Experience Prototyping</a:t>
            </a:r>
          </a:p>
        </p:txBody>
      </p:sp>
      <p:sp>
        <p:nvSpPr>
          <p:cNvPr id="160" name="副标题 2"/>
          <p:cNvSpPr txBox="1">
            <a:spLocks noGrp="1"/>
          </p:cNvSpPr>
          <p:nvPr>
            <p:ph type="body" sz="quarter" idx="1"/>
          </p:nvPr>
        </p:nvSpPr>
        <p:spPr>
          <a:prstGeom prst="rect">
            <a:avLst/>
          </a:prstGeom>
        </p:spPr>
        <p:txBody>
          <a:bodyPr/>
          <a:lstStyle/>
          <a:p>
            <a:pPr>
              <a:defRPr sz="5000"/>
            </a:pPr>
            <a:r>
              <a:t>Jul.17th ~ Jul. 18th</a:t>
            </a:r>
          </a:p>
          <a:p>
            <a:pPr>
              <a:defRPr sz="5000"/>
            </a:pPr>
            <a:r>
              <a:t>Tue. &amp; Wed.</a:t>
            </a:r>
          </a:p>
        </p:txBody>
      </p:sp>
      <p:sp>
        <p:nvSpPr>
          <p:cNvPr id="161"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162" name="灯片编号占位符 5"/>
          <p:cNvSpPr txBox="1">
            <a:spLocks noGrp="1"/>
          </p:cNvSpPr>
          <p:nvPr>
            <p:ph type="sldNum" sz="quarter" idx="2"/>
          </p:nvPr>
        </p:nvSpPr>
        <p:spPr>
          <a:xfrm>
            <a:off x="23984135" y="13106401"/>
            <a:ext cx="399866"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165" name="标题 1"/>
          <p:cNvSpPr txBox="1">
            <a:spLocks noGrp="1"/>
          </p:cNvSpPr>
          <p:nvPr>
            <p:ph type="title"/>
          </p:nvPr>
        </p:nvSpPr>
        <p:spPr>
          <a:xfrm>
            <a:off x="1278475" y="0"/>
            <a:ext cx="23105534" cy="2286000"/>
          </a:xfrm>
          <a:prstGeom prst="rect">
            <a:avLst/>
          </a:prstGeom>
        </p:spPr>
        <p:txBody>
          <a:bodyPr/>
          <a:lstStyle/>
          <a:p>
            <a:r>
              <a:t>Point Of View</a:t>
            </a:r>
          </a:p>
        </p:txBody>
      </p:sp>
      <p:sp>
        <p:nvSpPr>
          <p:cNvPr id="166" name="内容占位符 2"/>
          <p:cNvSpPr txBox="1">
            <a:spLocks noGrp="1"/>
          </p:cNvSpPr>
          <p:nvPr>
            <p:ph type="body" sz="half" idx="1"/>
          </p:nvPr>
        </p:nvSpPr>
        <p:spPr>
          <a:xfrm>
            <a:off x="1553637" y="2919119"/>
            <a:ext cx="21276726" cy="4026922"/>
          </a:xfrm>
          <a:prstGeom prst="rect">
            <a:avLst/>
          </a:prstGeom>
        </p:spPr>
        <p:txBody>
          <a:bodyPr/>
          <a:lstStyle>
            <a:lvl1pPr>
              <a:spcBef>
                <a:spcPts val="1500"/>
              </a:spcBef>
              <a:defRPr sz="5700"/>
            </a:lvl1pPr>
          </a:lstStyle>
          <a:p>
            <a:r>
              <a:t>We met Karen, a student from UCB. We were amazed to realize that there is actually a need for guidance in hospital registration. It might be game-changing if she could get a consultation or help with the registration process anywhere at anytime.</a:t>
            </a:r>
          </a:p>
        </p:txBody>
      </p:sp>
      <p:sp>
        <p:nvSpPr>
          <p:cNvPr id="167"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168" name="灯片编号占位符 5"/>
          <p:cNvSpPr txBox="1">
            <a:spLocks noGrp="1"/>
          </p:cNvSpPr>
          <p:nvPr>
            <p:ph type="sldNum" sz="quarter" idx="2"/>
          </p:nvPr>
        </p:nvSpPr>
        <p:spPr>
          <a:xfrm>
            <a:off x="23984135" y="13106401"/>
            <a:ext cx="399866"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169" name="内容占位符 2"/>
          <p:cNvSpPr txBox="1"/>
          <p:nvPr/>
        </p:nvSpPr>
        <p:spPr>
          <a:xfrm>
            <a:off x="1553637" y="7579160"/>
            <a:ext cx="21276726" cy="4026922"/>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ormAutofit fontScale="92500"/>
          </a:bodyPr>
          <a:lstStyle>
            <a:lvl1pPr algn="l">
              <a:spcBef>
                <a:spcPts val="1500"/>
              </a:spcBef>
              <a:defRPr>
                <a:solidFill>
                  <a:srgbClr val="FFFFFF"/>
                </a:solidFill>
                <a:latin typeface="Helvetica Light"/>
                <a:ea typeface="Helvetica Light"/>
                <a:cs typeface="Helvetica Light"/>
                <a:sym typeface="Helvetica Light"/>
              </a:defRPr>
            </a:lvl1pPr>
          </a:lstStyle>
          <a:p>
            <a:r>
              <a:rPr dirty="0"/>
              <a:t>We met </a:t>
            </a:r>
            <a:r>
              <a:rPr lang="en-US" dirty="0"/>
              <a:t>Peter, </a:t>
            </a:r>
            <a:r>
              <a:rPr dirty="0"/>
              <a:t>a teacher who wants the diagnosis to be from general to specific. We were surprised to realize a need an initial and quick diagnosis for registration. It might be game-changing to be able to get an initial diagnosis whenever and wherever he wants.</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页脚占位符 4"/>
          <p:cNvSpPr txBox="1"/>
          <p:nvPr/>
        </p:nvSpPr>
        <p:spPr>
          <a:xfrm>
            <a:off x="5091717" y="13106400"/>
            <a:ext cx="16638967"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latin typeface="Helvetica Light"/>
                <a:ea typeface="Helvetica Light"/>
                <a:cs typeface="Helvetica Light"/>
                <a:sym typeface="Helvetica Light"/>
              </a:defRPr>
            </a:lvl1pPr>
          </a:lstStyle>
          <a:p>
            <a:r>
              <a:t>Designing &amp; Prototyping Smart Applications – James Landay CS Summer Camp – viaX</a:t>
            </a:r>
          </a:p>
        </p:txBody>
      </p:sp>
      <p:sp>
        <p:nvSpPr>
          <p:cNvPr id="172" name="标题 1"/>
          <p:cNvSpPr txBox="1">
            <a:spLocks noGrp="1"/>
          </p:cNvSpPr>
          <p:nvPr>
            <p:ph type="title"/>
          </p:nvPr>
        </p:nvSpPr>
        <p:spPr>
          <a:xfrm>
            <a:off x="1278475" y="0"/>
            <a:ext cx="23105534" cy="2286000"/>
          </a:xfrm>
          <a:prstGeom prst="rect">
            <a:avLst/>
          </a:prstGeom>
        </p:spPr>
        <p:txBody>
          <a:bodyPr/>
          <a:lstStyle/>
          <a:p>
            <a:r>
              <a:t>How Might We?</a:t>
            </a:r>
          </a:p>
        </p:txBody>
      </p:sp>
      <p:sp>
        <p:nvSpPr>
          <p:cNvPr id="173" name="日期占位符 3"/>
          <p:cNvSpPr txBox="1"/>
          <p:nvPr/>
        </p:nvSpPr>
        <p:spPr>
          <a:xfrm>
            <a:off x="0" y="13106400"/>
            <a:ext cx="5080000" cy="585996"/>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spAutoFit/>
          </a:bodyPr>
          <a:lstStyle>
            <a:lvl1pPr>
              <a:defRPr sz="2400">
                <a:solidFill>
                  <a:srgbClr val="6D6D6D"/>
                </a:solidFill>
                <a:latin typeface="Helvetica Light"/>
                <a:ea typeface="Helvetica Light"/>
                <a:cs typeface="Helvetica Light"/>
                <a:sym typeface="Helvetica Light"/>
              </a:defRPr>
            </a:lvl1pPr>
          </a:lstStyle>
          <a:p>
            <a:r>
              <a:t>Summer 2018</a:t>
            </a:r>
          </a:p>
        </p:txBody>
      </p:sp>
      <p:sp>
        <p:nvSpPr>
          <p:cNvPr id="174" name="灯片编号占位符 5"/>
          <p:cNvSpPr txBox="1">
            <a:spLocks noGrp="1"/>
          </p:cNvSpPr>
          <p:nvPr>
            <p:ph type="sldNum" sz="quarter" idx="2"/>
          </p:nvPr>
        </p:nvSpPr>
        <p:spPr>
          <a:xfrm>
            <a:off x="23984135" y="13106401"/>
            <a:ext cx="399866" cy="58599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175" name="IMG_2345.JPG" descr="IMG_2345.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rot="20175866">
            <a:off x="15361377" y="4454721"/>
            <a:ext cx="8701985" cy="8517970"/>
          </a:xfrm>
          <a:custGeom>
            <a:avLst/>
            <a:gdLst/>
            <a:ahLst/>
            <a:cxnLst>
              <a:cxn ang="0">
                <a:pos x="wd2" y="hd2"/>
              </a:cxn>
              <a:cxn ang="5400000">
                <a:pos x="wd2" y="hd2"/>
              </a:cxn>
              <a:cxn ang="10800000">
                <a:pos x="wd2" y="hd2"/>
              </a:cxn>
              <a:cxn ang="16200000">
                <a:pos x="wd2" y="hd2"/>
              </a:cxn>
            </a:cxnLst>
            <a:rect l="0" t="0" r="r" b="b"/>
            <a:pathLst>
              <a:path w="21600" h="21600" extrusionOk="0">
                <a:moveTo>
                  <a:pt x="6348" y="0"/>
                </a:moveTo>
                <a:lnTo>
                  <a:pt x="0" y="14749"/>
                </a:lnTo>
                <a:lnTo>
                  <a:pt x="15252" y="21600"/>
                </a:lnTo>
                <a:lnTo>
                  <a:pt x="21600" y="6851"/>
                </a:lnTo>
                <a:lnTo>
                  <a:pt x="6348" y="0"/>
                </a:lnTo>
                <a:close/>
              </a:path>
            </a:pathLst>
          </a:custGeom>
          <a:ln w="12700">
            <a:miter lim="400000"/>
          </a:ln>
        </p:spPr>
      </p:pic>
      <p:pic>
        <p:nvPicPr>
          <p:cNvPr id="176" name="IMG_3177.JPG" descr="IMG_3177.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rot="20911939">
            <a:off x="1038868" y="1841080"/>
            <a:ext cx="7556434" cy="7503416"/>
          </a:xfrm>
          <a:custGeom>
            <a:avLst/>
            <a:gdLst/>
            <a:ahLst/>
            <a:cxnLst>
              <a:cxn ang="0">
                <a:pos x="wd2" y="hd2"/>
              </a:cxn>
              <a:cxn ang="5400000">
                <a:pos x="wd2" y="hd2"/>
              </a:cxn>
              <a:cxn ang="10800000">
                <a:pos x="wd2" y="hd2"/>
              </a:cxn>
              <a:cxn ang="16200000">
                <a:pos x="wd2" y="hd2"/>
              </a:cxn>
            </a:cxnLst>
            <a:rect l="0" t="0" r="r" b="b"/>
            <a:pathLst>
              <a:path w="21600" h="21600" extrusionOk="0">
                <a:moveTo>
                  <a:pt x="3611" y="0"/>
                </a:moveTo>
                <a:lnTo>
                  <a:pt x="0" y="17925"/>
                </a:lnTo>
                <a:lnTo>
                  <a:pt x="17989" y="21600"/>
                </a:lnTo>
                <a:lnTo>
                  <a:pt x="21600" y="3675"/>
                </a:lnTo>
                <a:lnTo>
                  <a:pt x="3611" y="0"/>
                </a:lnTo>
                <a:close/>
              </a:path>
            </a:pathLst>
          </a:custGeom>
          <a:ln w="12700">
            <a:miter lim="400000"/>
          </a:ln>
        </p:spPr>
      </p:pic>
      <p:pic>
        <p:nvPicPr>
          <p:cNvPr id="177" name="IMG_4044.JPG" descr="IMG_4044.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rot="501718">
            <a:off x="8284064" y="3502356"/>
            <a:ext cx="7815872" cy="7299060"/>
          </a:xfrm>
          <a:custGeom>
            <a:avLst/>
            <a:gdLst/>
            <a:ahLst/>
            <a:cxnLst>
              <a:cxn ang="0">
                <a:pos x="wd2" y="hd2"/>
              </a:cxn>
              <a:cxn ang="5400000">
                <a:pos x="wd2" y="hd2"/>
              </a:cxn>
              <a:cxn ang="10800000">
                <a:pos x="wd2" y="hd2"/>
              </a:cxn>
              <a:cxn ang="16200000">
                <a:pos x="wd2" y="hd2"/>
              </a:cxn>
            </a:cxnLst>
            <a:rect l="0" t="0" r="r" b="b"/>
            <a:pathLst>
              <a:path w="21600" h="21600" extrusionOk="0">
                <a:moveTo>
                  <a:pt x="0" y="2998"/>
                </a:moveTo>
                <a:lnTo>
                  <a:pt x="2554" y="21600"/>
                </a:lnTo>
                <a:lnTo>
                  <a:pt x="21600" y="18602"/>
                </a:lnTo>
                <a:lnTo>
                  <a:pt x="19046" y="0"/>
                </a:lnTo>
                <a:lnTo>
                  <a:pt x="0" y="2998"/>
                </a:lnTo>
                <a:close/>
              </a:path>
            </a:pathLst>
          </a:custGeom>
          <a:ln w="12700">
            <a:miter lim="400000"/>
          </a:ln>
        </p:spPr>
      </p:pic>
      <p:sp>
        <p:nvSpPr>
          <p:cNvPr id="178" name="标题 1"/>
          <p:cNvSpPr txBox="1"/>
          <p:nvPr/>
        </p:nvSpPr>
        <p:spPr>
          <a:xfrm>
            <a:off x="1278475" y="0"/>
            <a:ext cx="23105534" cy="2286000"/>
          </a:xfrm>
          <a:prstGeom prst="rect">
            <a:avLst/>
          </a:prstGeom>
          <a:ln w="12700">
            <a:miter lim="400000"/>
          </a:ln>
          <a:extLst>
            <a:ext uri="{C572A759-6A51-4108-AA02-DFA0A04FC94B}">
              <ma14:wrappingTextBoxFlag xmlns:ma14="http://schemas.microsoft.com/office/mac/drawingml/2011/main" val="1"/>
            </a:ext>
          </a:extLst>
        </p:spPr>
        <p:txBody>
          <a:bodyPr lIns="108847" tIns="108847" rIns="108847" bIns="108847" anchor="ctr">
            <a:normAutofit/>
          </a:bodyPr>
          <a:lstStyle>
            <a:lvl1pPr algn="l">
              <a:defRPr sz="8800">
                <a:solidFill>
                  <a:srgbClr val="E87A40"/>
                </a:solidFill>
                <a:latin typeface="Helvetica Light"/>
                <a:ea typeface="Helvetica Light"/>
                <a:cs typeface="Helvetica Light"/>
                <a:sym typeface="Helvetica Light"/>
              </a:defRPr>
            </a:lvl1pPr>
          </a:lstStyle>
          <a:p>
            <a:r>
              <a:t>                          Chosen Questions</a:t>
            </a:r>
          </a:p>
        </p:txBody>
      </p:sp>
    </p:spTree>
  </p:cSld>
  <p:clrMapOvr>
    <a:masterClrMapping/>
  </p:clrMapOvr>
  <p:transition spd="slow">
    <p:wipe/>
  </p:transition>
</p:sld>
</file>

<file path=ppt/theme/theme1.xml><?xml version="1.0" encoding="utf-8"?>
<a:theme xmlns:a="http://schemas.openxmlformats.org/drawingml/2006/main" name="1_Summer HCI">
  <a:themeElements>
    <a:clrScheme name="1_Summer HCI">
      <a:dk1>
        <a:srgbClr val="000000"/>
      </a:dk1>
      <a:lt1>
        <a:srgbClr val="808080"/>
      </a:lt1>
      <a:dk2>
        <a:srgbClr val="A7A7A7"/>
      </a:dk2>
      <a:lt2>
        <a:srgbClr val="535353"/>
      </a:lt2>
      <a:accent1>
        <a:srgbClr val="00CC99"/>
      </a:accent1>
      <a:accent2>
        <a:srgbClr val="3333CC"/>
      </a:accent2>
      <a:accent3>
        <a:srgbClr val="D1B2AD"/>
      </a:accent3>
      <a:accent4>
        <a:srgbClr val="DADADA"/>
      </a:accent4>
      <a:accent5>
        <a:srgbClr val="AAE2CA"/>
      </a:accent5>
      <a:accent6>
        <a:srgbClr val="2D2DB9"/>
      </a:accent6>
      <a:hlink>
        <a:srgbClr val="0000FF"/>
      </a:hlink>
      <a:folHlink>
        <a:srgbClr val="FF00FF"/>
      </a:folHlink>
    </a:clrScheme>
    <a:fontScheme name="1_Summer HCI">
      <a:majorFont>
        <a:latin typeface="Helvetica"/>
        <a:ea typeface="Helvetica"/>
        <a:cs typeface="Helvetica"/>
      </a:majorFont>
      <a:minorFont>
        <a:latin typeface="Helvetica Neue"/>
        <a:ea typeface="Helvetica Neue"/>
        <a:cs typeface="Helvetica Neue"/>
      </a:minorFont>
    </a:fontScheme>
    <a:fmtScheme name="1_Summer HC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Summer HCI">
  <a:themeElements>
    <a:clrScheme name="1_Summer HCI">
      <a:dk1>
        <a:srgbClr val="000000"/>
      </a:dk1>
      <a:lt1>
        <a:srgbClr val="FFFFFF"/>
      </a:lt1>
      <a:dk2>
        <a:srgbClr val="A7A7A7"/>
      </a:dk2>
      <a:lt2>
        <a:srgbClr val="535353"/>
      </a:lt2>
      <a:accent1>
        <a:srgbClr val="00CC99"/>
      </a:accent1>
      <a:accent2>
        <a:srgbClr val="3333CC"/>
      </a:accent2>
      <a:accent3>
        <a:srgbClr val="D1B2AD"/>
      </a:accent3>
      <a:accent4>
        <a:srgbClr val="DADADA"/>
      </a:accent4>
      <a:accent5>
        <a:srgbClr val="AAE2CA"/>
      </a:accent5>
      <a:accent6>
        <a:srgbClr val="2D2DB9"/>
      </a:accent6>
      <a:hlink>
        <a:srgbClr val="0000FF"/>
      </a:hlink>
      <a:folHlink>
        <a:srgbClr val="FF00FF"/>
      </a:folHlink>
    </a:clrScheme>
    <a:fontScheme name="1_Summer HCI">
      <a:majorFont>
        <a:latin typeface="Helvetica"/>
        <a:ea typeface="Helvetica"/>
        <a:cs typeface="Helvetica"/>
      </a:majorFont>
      <a:minorFont>
        <a:latin typeface="Helvetica Neue"/>
        <a:ea typeface="Helvetica Neue"/>
        <a:cs typeface="Helvetica Neue"/>
      </a:minorFont>
    </a:fontScheme>
    <a:fmtScheme name="1_Summer HC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5700" b="0" i="0" u="none" strike="noStrike" cap="none" spc="0" normalizeH="0" baseline="0">
            <a:ln>
              <a:noFill/>
            </a:ln>
            <a:solidFill>
              <a:srgbClr val="80808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249</TotalTime>
  <Words>1090</Words>
  <Application>Microsoft Macintosh PowerPoint</Application>
  <PresentationFormat>自定义</PresentationFormat>
  <Paragraphs>201</Paragraphs>
  <Slides>28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28</vt:i4>
      </vt:variant>
    </vt:vector>
  </HeadingPairs>
  <TitlesOfParts>
    <vt:vector size="34" baseType="lpstr">
      <vt:lpstr>Arial</vt:lpstr>
      <vt:lpstr>Helvetica</vt:lpstr>
      <vt:lpstr>Helvetica Light</vt:lpstr>
      <vt:lpstr>Helvetica Neue</vt:lpstr>
      <vt:lpstr>Times New Roman</vt:lpstr>
      <vt:lpstr>1_Summer HCI</vt:lpstr>
      <vt:lpstr>Doctor Online</vt:lpstr>
      <vt:lpstr>About the Team</vt:lpstr>
      <vt:lpstr>Needfinding</vt:lpstr>
      <vt:lpstr>Needfinding</vt:lpstr>
      <vt:lpstr>Needfinding</vt:lpstr>
      <vt:lpstr>Needfinding</vt:lpstr>
      <vt:lpstr>        &amp; Experience Prototyping</vt:lpstr>
      <vt:lpstr>Point Of View</vt:lpstr>
      <vt:lpstr>How Might We?</vt:lpstr>
      <vt:lpstr>How Might We?</vt:lpstr>
      <vt:lpstr>Experience Prototyping</vt:lpstr>
      <vt:lpstr>Experience Prototyping</vt:lpstr>
      <vt:lpstr>Low-Fi Prototype &amp; Testing</vt:lpstr>
      <vt:lpstr>Low-Fi Prototype &amp; Testing: </vt:lpstr>
      <vt:lpstr>                                            Tasks</vt:lpstr>
      <vt:lpstr>Low-Fi Prototype &amp; Testing: Key Results</vt:lpstr>
      <vt:lpstr>Medium-Fi Prototype</vt:lpstr>
      <vt:lpstr>Medium-Fi Prototype #1</vt:lpstr>
      <vt:lpstr>Group Heuristic Evaluation</vt:lpstr>
      <vt:lpstr>Group Heuristic Evaluation: Key Results</vt:lpstr>
      <vt:lpstr>Medium-Fi Prototype #2: Key Changes</vt:lpstr>
      <vt:lpstr>Usability Test: Medium-Fi Prototype #2</vt:lpstr>
      <vt:lpstr>Medium-Fi Prototype #3: Key Changes</vt:lpstr>
      <vt:lpstr>Medium-Fi Prototype #3</vt:lpstr>
      <vt:lpstr>Conclusion</vt:lpstr>
      <vt:lpstr>Conclusion</vt:lpstr>
      <vt:lpstr>Conclusion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Doctor Online</dc:title>
  <cp:lastModifiedBy>Microsoft Office 用户</cp:lastModifiedBy>
  <cp:revision>33</cp:revision>
  <dcterms:modified xsi:type="dcterms:W3CDTF">2018-07-21T03:26:28Z</dcterms:modified>
</cp:coreProperties>
</file>